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60" r:id="rId2"/>
    <p:sldId id="290" r:id="rId3"/>
    <p:sldId id="268" r:id="rId4"/>
    <p:sldId id="269" r:id="rId5"/>
    <p:sldId id="270" r:id="rId6"/>
    <p:sldId id="272" r:id="rId7"/>
    <p:sldId id="295" r:id="rId8"/>
    <p:sldId id="275" r:id="rId9"/>
    <p:sldId id="279" r:id="rId10"/>
    <p:sldId id="271" r:id="rId11"/>
    <p:sldId id="263" r:id="rId12"/>
    <p:sldId id="282" r:id="rId13"/>
    <p:sldId id="284" r:id="rId14"/>
    <p:sldId id="274" r:id="rId15"/>
    <p:sldId id="273" r:id="rId16"/>
    <p:sldId id="280" r:id="rId17"/>
    <p:sldId id="266" r:id="rId18"/>
    <p:sldId id="281" r:id="rId19"/>
    <p:sldId id="283" r:id="rId20"/>
    <p:sldId id="288" r:id="rId21"/>
    <p:sldId id="278" r:id="rId22"/>
    <p:sldId id="292" r:id="rId23"/>
    <p:sldId id="293" r:id="rId24"/>
    <p:sldId id="291" r:id="rId25"/>
    <p:sldId id="285" r:id="rId26"/>
    <p:sldId id="277" r:id="rId27"/>
    <p:sldId id="286" r:id="rId28"/>
    <p:sldId id="262" r:id="rId29"/>
    <p:sldId id="276" r:id="rId30"/>
    <p:sldId id="294" r:id="rId31"/>
  </p:sldIdLst>
  <p:sldSz cx="9144000" cy="6858000" type="screen4x3"/>
  <p:notesSz cx="9926638" cy="67976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532"/>
    <a:srgbClr val="06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6" autoAdjust="0"/>
    <p:restoredTop sz="85349" autoAdjust="0"/>
  </p:normalViewPr>
  <p:slideViewPr>
    <p:cSldViewPr snapToGrid="0" snapToObjects="1">
      <p:cViewPr varScale="1">
        <p:scale>
          <a:sx n="48" d="100"/>
          <a:sy n="48" d="100"/>
        </p:scale>
        <p:origin x="169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2352" y="17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R-SRV-FILER01\Departements\0036-DOS\DOS_EM\International%20hors%20PRCI\Tableaux%20de%20bord%20&amp;%20BDD%20des%20AAP%20internationaux\BDPIF\Traitements%20BDPIF%202006-2020_%2019.01.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R-SRV-FILER01\Departements\0036-DOS\DOS_EM\International%20hors%20PRCI\Tableaux%20de%20bord%20&amp;%20BDD%20des%20AAP%20internationaux\BDPIF\Traitements%20BDPIF%202006-2020_%2019.01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500" baseline="0" dirty="0"/>
              <a:t>Share of transnational </a:t>
            </a:r>
            <a:r>
              <a:rPr lang="fr-FR" sz="1500" baseline="0" dirty="0" err="1"/>
              <a:t>projects</a:t>
            </a:r>
            <a:r>
              <a:rPr lang="fr-FR" sz="1500" baseline="0" dirty="0"/>
              <a:t> over total </a:t>
            </a:r>
            <a:r>
              <a:rPr lang="fr-FR" sz="1500" baseline="0" dirty="0" err="1"/>
              <a:t>number</a:t>
            </a:r>
            <a:r>
              <a:rPr lang="fr-FR" sz="1500" baseline="0" dirty="0"/>
              <a:t> of </a:t>
            </a:r>
            <a:r>
              <a:rPr lang="fr-FR" sz="1500" baseline="0" dirty="0" err="1"/>
              <a:t>funded</a:t>
            </a:r>
            <a:r>
              <a:rPr lang="fr-FR" sz="1500" baseline="0" dirty="0"/>
              <a:t> </a:t>
            </a:r>
            <a:r>
              <a:rPr lang="fr-FR" sz="1500" baseline="0" dirty="0" err="1"/>
              <a:t>projects</a:t>
            </a:r>
            <a:endParaRPr lang="fr-FR" sz="1500" baseline="0" dirty="0"/>
          </a:p>
        </c:rich>
      </c:tx>
      <c:layout>
        <c:manualLayout>
          <c:xMode val="edge"/>
          <c:yMode val="edge"/>
          <c:x val="0.10996522309711285"/>
          <c:y val="2.4242424242424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Feuil1!$B$23</c:f>
              <c:strCache>
                <c:ptCount val="1"/>
                <c:pt idx="0">
                  <c:v>Transnational projects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Feuil1!$A$24:$A$39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Feuil1!$B$24:$B$39</c:f>
              <c:numCache>
                <c:formatCode>General</c:formatCode>
                <c:ptCount val="16"/>
                <c:pt idx="0">
                  <c:v>0</c:v>
                </c:pt>
                <c:pt idx="1">
                  <c:v>41</c:v>
                </c:pt>
                <c:pt idx="2">
                  <c:v>61</c:v>
                </c:pt>
                <c:pt idx="3">
                  <c:v>104</c:v>
                </c:pt>
                <c:pt idx="4">
                  <c:v>157</c:v>
                </c:pt>
                <c:pt idx="5">
                  <c:v>159</c:v>
                </c:pt>
                <c:pt idx="6">
                  <c:v>191</c:v>
                </c:pt>
                <c:pt idx="7">
                  <c:v>145</c:v>
                </c:pt>
                <c:pt idx="8">
                  <c:v>185</c:v>
                </c:pt>
                <c:pt idx="9">
                  <c:v>215</c:v>
                </c:pt>
                <c:pt idx="10">
                  <c:v>272</c:v>
                </c:pt>
                <c:pt idx="11">
                  <c:v>251</c:v>
                </c:pt>
                <c:pt idx="12">
                  <c:v>251</c:v>
                </c:pt>
                <c:pt idx="13">
                  <c:v>286</c:v>
                </c:pt>
                <c:pt idx="14">
                  <c:v>297</c:v>
                </c:pt>
                <c:pt idx="15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F-483E-B617-9CC76FA89523}"/>
            </c:ext>
          </c:extLst>
        </c:ser>
        <c:ser>
          <c:idx val="1"/>
          <c:order val="1"/>
          <c:tx>
            <c:strRef>
              <c:f>Feuil1!$C$23</c:f>
              <c:strCache>
                <c:ptCount val="1"/>
                <c:pt idx="0">
                  <c:v>National projects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Feuil1!$A$24:$A$39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Feuil1!$C$24:$C$39</c:f>
              <c:numCache>
                <c:formatCode>#,##0</c:formatCode>
                <c:ptCount val="16"/>
                <c:pt idx="0">
                  <c:v>1443</c:v>
                </c:pt>
                <c:pt idx="1">
                  <c:v>1567</c:v>
                </c:pt>
                <c:pt idx="2">
                  <c:v>1417</c:v>
                </c:pt>
                <c:pt idx="3">
                  <c:v>1231</c:v>
                </c:pt>
                <c:pt idx="4">
                  <c:v>1198</c:v>
                </c:pt>
                <c:pt idx="5">
                  <c:v>1224</c:v>
                </c:pt>
                <c:pt idx="6">
                  <c:v>1117</c:v>
                </c:pt>
                <c:pt idx="7">
                  <c:v>1154</c:v>
                </c:pt>
                <c:pt idx="8" formatCode="General">
                  <c:v>921</c:v>
                </c:pt>
                <c:pt idx="9" formatCode="General">
                  <c:v>859</c:v>
                </c:pt>
                <c:pt idx="10" formatCode="General">
                  <c:v>784</c:v>
                </c:pt>
                <c:pt idx="11">
                  <c:v>1014</c:v>
                </c:pt>
                <c:pt idx="12">
                  <c:v>1145</c:v>
                </c:pt>
                <c:pt idx="13">
                  <c:v>1181</c:v>
                </c:pt>
                <c:pt idx="14">
                  <c:v>1295</c:v>
                </c:pt>
                <c:pt idx="15">
                  <c:v>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F-483E-B617-9CC76FA89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7786559"/>
        <c:axId val="537801951"/>
      </c:barChart>
      <c:catAx>
        <c:axId val="53778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801951"/>
        <c:crosses val="autoZero"/>
        <c:auto val="1"/>
        <c:lblAlgn val="ctr"/>
        <c:lblOffset val="100"/>
        <c:noMultiLvlLbl val="0"/>
      </c:catAx>
      <c:valAx>
        <c:axId val="53780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7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6349437445104"/>
          <c:y val="0"/>
          <c:w val="0.83836332042949302"/>
          <c:h val="0.8484848026490077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01-F1EC-4917-9D0F-09C14282F780}"/>
              </c:ext>
            </c:extLst>
          </c:dPt>
          <c:dPt>
            <c:idx val="1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03-F1EC-4917-9D0F-09C14282F780}"/>
              </c:ext>
            </c:extLst>
          </c:dPt>
          <c:dPt>
            <c:idx val="2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05-F1EC-4917-9D0F-09C14282F780}"/>
              </c:ext>
            </c:extLst>
          </c:dPt>
          <c:dPt>
            <c:idx val="3"/>
            <c:invertIfNegative val="0"/>
            <c:bubble3D val="0"/>
            <c:spPr>
              <a:solidFill>
                <a:srgbClr val="FFD03B"/>
              </a:solidFill>
            </c:spPr>
            <c:extLst>
              <c:ext xmlns:c16="http://schemas.microsoft.com/office/drawing/2014/chart" uri="{C3380CC4-5D6E-409C-BE32-E72D297353CC}">
                <c16:uniqueId val="{00000007-F1EC-4917-9D0F-09C14282F780}"/>
              </c:ext>
            </c:extLst>
          </c:dPt>
          <c:dPt>
            <c:idx val="4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09-F1EC-4917-9D0F-09C14282F780}"/>
              </c:ext>
            </c:extLst>
          </c:dPt>
          <c:dPt>
            <c:idx val="5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0B-F1EC-4917-9D0F-09C14282F78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F1EC-4917-9D0F-09C14282F78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1EC-4917-9D0F-09C14282F780}"/>
              </c:ext>
            </c:extLst>
          </c:dPt>
          <c:dPt>
            <c:idx val="8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11-F1EC-4917-9D0F-09C14282F780}"/>
              </c:ext>
            </c:extLst>
          </c:dPt>
          <c:dPt>
            <c:idx val="9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13-F1EC-4917-9D0F-09C14282F78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F1EC-4917-9D0F-09C14282F780}"/>
              </c:ext>
            </c:extLst>
          </c:dPt>
          <c:dPt>
            <c:idx val="11"/>
            <c:invertIfNegative val="0"/>
            <c:bubble3D val="0"/>
            <c:spPr>
              <a:solidFill>
                <a:srgbClr val="FFD03B"/>
              </a:solidFill>
            </c:spPr>
            <c:extLst>
              <c:ext xmlns:c16="http://schemas.microsoft.com/office/drawing/2014/chart" uri="{C3380CC4-5D6E-409C-BE32-E72D297353CC}">
                <c16:uniqueId val="{00000017-F1EC-4917-9D0F-09C14282F780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F1EC-4917-9D0F-09C14282F780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F1EC-4917-9D0F-09C14282F780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F1EC-4917-9D0F-09C14282F780}"/>
              </c:ext>
            </c:extLst>
          </c:dPt>
          <c:dPt>
            <c:idx val="15"/>
            <c:invertIfNegative val="0"/>
            <c:bubble3D val="0"/>
            <c:spPr>
              <a:solidFill>
                <a:srgbClr val="80C535"/>
              </a:solidFill>
            </c:spPr>
            <c:extLst>
              <c:ext xmlns:c16="http://schemas.microsoft.com/office/drawing/2014/chart" uri="{C3380CC4-5D6E-409C-BE32-E72D297353CC}">
                <c16:uniqueId val="{0000001F-F1EC-4917-9D0F-09C14282F780}"/>
              </c:ext>
            </c:extLst>
          </c:dPt>
          <c:cat>
            <c:strRef>
              <c:f>'Tous pays 2006-2020'!$C$231:$C$246</c:f>
              <c:strCache>
                <c:ptCount val="16"/>
                <c:pt idx="0">
                  <c:v>Germany</c:v>
                </c:pt>
                <c:pt idx="1">
                  <c:v>Spain</c:v>
                </c:pt>
                <c:pt idx="2">
                  <c:v>Italy</c:v>
                </c:pt>
                <c:pt idx="3">
                  <c:v>UK</c:v>
                </c:pt>
                <c:pt idx="4">
                  <c:v>Netherlands</c:v>
                </c:pt>
                <c:pt idx="5">
                  <c:v>Austria</c:v>
                </c:pt>
                <c:pt idx="6">
                  <c:v>Switzerland</c:v>
                </c:pt>
                <c:pt idx="7">
                  <c:v>Canada</c:v>
                </c:pt>
                <c:pt idx="8">
                  <c:v>Belgium</c:v>
                </c:pt>
                <c:pt idx="9">
                  <c:v>Portugal</c:v>
                </c:pt>
                <c:pt idx="10">
                  <c:v>USA</c:v>
                </c:pt>
                <c:pt idx="11">
                  <c:v>Norway</c:v>
                </c:pt>
                <c:pt idx="12">
                  <c:v>China</c:v>
                </c:pt>
                <c:pt idx="13">
                  <c:v>Israel</c:v>
                </c:pt>
                <c:pt idx="14">
                  <c:v>Taiwan</c:v>
                </c:pt>
                <c:pt idx="15">
                  <c:v>Finland</c:v>
                </c:pt>
              </c:strCache>
            </c:strRef>
          </c:cat>
          <c:val>
            <c:numRef>
              <c:f>'Tous pays 2006-2020'!$B$231:$B$246</c:f>
              <c:numCache>
                <c:formatCode>General</c:formatCode>
                <c:ptCount val="16"/>
                <c:pt idx="0">
                  <c:v>1494</c:v>
                </c:pt>
                <c:pt idx="1">
                  <c:v>466</c:v>
                </c:pt>
                <c:pt idx="2">
                  <c:v>369</c:v>
                </c:pt>
                <c:pt idx="3">
                  <c:v>333</c:v>
                </c:pt>
                <c:pt idx="4">
                  <c:v>267</c:v>
                </c:pt>
                <c:pt idx="5">
                  <c:v>223</c:v>
                </c:pt>
                <c:pt idx="6">
                  <c:v>217</c:v>
                </c:pt>
                <c:pt idx="7">
                  <c:v>186</c:v>
                </c:pt>
                <c:pt idx="8">
                  <c:v>182</c:v>
                </c:pt>
                <c:pt idx="9">
                  <c:v>151</c:v>
                </c:pt>
                <c:pt idx="10">
                  <c:v>130</c:v>
                </c:pt>
                <c:pt idx="11">
                  <c:v>131</c:v>
                </c:pt>
                <c:pt idx="12">
                  <c:v>85</c:v>
                </c:pt>
                <c:pt idx="13">
                  <c:v>86</c:v>
                </c:pt>
                <c:pt idx="14">
                  <c:v>85</c:v>
                </c:pt>
                <c:pt idx="1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1EC-4917-9D0F-09C14282F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00672"/>
        <c:axId val="136702208"/>
      </c:barChart>
      <c:catAx>
        <c:axId val="136700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702208"/>
        <c:crosses val="autoZero"/>
        <c:auto val="1"/>
        <c:lblAlgn val="ctr"/>
        <c:lblOffset val="100"/>
        <c:noMultiLvlLbl val="0"/>
      </c:catAx>
      <c:valAx>
        <c:axId val="1367022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Number of </a:t>
                </a:r>
                <a:r>
                  <a:rPr lang="en-US" sz="1200" dirty="0" err="1">
                    <a:latin typeface="Arial" pitchFamily="34" charset="0"/>
                    <a:cs typeface="Arial" pitchFamily="34" charset="0"/>
                  </a:rPr>
                  <a:t>cofunded</a:t>
                </a: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 projects 2006-2020</a:t>
                </a:r>
              </a:p>
            </c:rich>
          </c:tx>
          <c:layout>
            <c:manualLayout>
              <c:xMode val="edge"/>
              <c:yMode val="edge"/>
              <c:x val="0.32238278026339079"/>
              <c:y val="0.924255230476721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70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A-4EF0-9D72-CFED9E5B17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A-4EF0-9D72-CFED9E5B17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'Eur-Int 2006-2020'!$C$4:$C$6</c:f>
              <c:strCache>
                <c:ptCount val="3"/>
                <c:pt idx="0">
                  <c:v>Europe (EEA + CH)</c:v>
                </c:pt>
                <c:pt idx="1">
                  <c:v>Outside Europe</c:v>
                </c:pt>
                <c:pt idx="2">
                  <c:v>Total</c:v>
                </c:pt>
              </c:strCache>
            </c:strRef>
          </c:cat>
          <c:val>
            <c:numRef>
              <c:f>'Eur-Int 2006-2020'!$B$4:$B$5</c:f>
              <c:numCache>
                <c:formatCode>General</c:formatCode>
                <c:ptCount val="2"/>
                <c:pt idx="0">
                  <c:v>4687</c:v>
                </c:pt>
                <c:pt idx="1">
                  <c:v>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9A-4EF0-9D72-CFED9E5B17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8DF3-C872-402E-8E1F-2E13B93E4B29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E9CA-A7BB-49C6-B99D-16685C5009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61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660CD-1F00-48C8-9B21-16FA9CF98DAF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8645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4430-3445-4B8C-8852-F9E760D56E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blue</a:t>
            </a:r>
            <a:r>
              <a:rPr lang="fr-FR" dirty="0"/>
              <a:t> dimensions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emphasize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3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One Health-AMR, Rare Diseases, </a:t>
            </a:r>
            <a:r>
              <a:rPr lang="en-US" sz="1200" b="1" dirty="0"/>
              <a:t>ERA4HEALTH</a:t>
            </a:r>
            <a:r>
              <a:rPr lang="en-US" sz="1200" dirty="0"/>
              <a:t>, PERMED, </a:t>
            </a:r>
            <a:r>
              <a:rPr lang="en-US" sz="1200" b="1" dirty="0" err="1"/>
              <a:t>Biodiversa</a:t>
            </a:r>
            <a:r>
              <a:rPr lang="en-US" sz="1200" b="1" dirty="0"/>
              <a:t>+, </a:t>
            </a:r>
            <a:r>
              <a:rPr lang="en-US" sz="1200" dirty="0"/>
              <a:t>Water4all, Blue economy, CET (Clean energy transition), </a:t>
            </a:r>
            <a:r>
              <a:rPr lang="en-US" sz="1200" b="1" dirty="0"/>
              <a:t>DUT (Driving urban transitions</a:t>
            </a:r>
            <a:r>
              <a:rPr lang="en-US" sz="1200" dirty="0"/>
              <a:t>), Health &amp; care systems transformation… + KDT*, HPC*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 </a:t>
            </a:r>
            <a:r>
              <a:rPr lang="fr-FR" baseline="0" dirty="0" err="1"/>
              <a:t>small</a:t>
            </a:r>
            <a:r>
              <a:rPr lang="fr-FR" baseline="0" dirty="0"/>
              <a:t> </a:t>
            </a:r>
            <a:r>
              <a:rPr lang="fr-FR" baseline="0" dirty="0" err="1"/>
              <a:t>number</a:t>
            </a:r>
            <a:r>
              <a:rPr lang="fr-FR" baseline="0" dirty="0"/>
              <a:t> of </a:t>
            </a:r>
            <a:r>
              <a:rPr lang="fr-FR" baseline="0" dirty="0" err="1"/>
              <a:t>cofunded</a:t>
            </a:r>
            <a:r>
              <a:rPr lang="fr-FR" baseline="0" dirty="0"/>
              <a:t> </a:t>
            </a:r>
            <a:r>
              <a:rPr lang="fr-FR" baseline="0" dirty="0" err="1"/>
              <a:t>projects</a:t>
            </a:r>
            <a:r>
              <a:rPr lang="fr-FR" baseline="0" dirty="0"/>
              <a:t> : but </a:t>
            </a:r>
            <a:r>
              <a:rPr lang="fr-FR" baseline="0" dirty="0" err="1"/>
              <a:t>comparison</a:t>
            </a:r>
            <a:r>
              <a:rPr lang="fr-FR" baseline="0" dirty="0"/>
              <a:t> </a:t>
            </a:r>
            <a:r>
              <a:rPr lang="fr-FR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Latvia</a:t>
            </a:r>
            <a:r>
              <a:rPr lang="fr-FR" baseline="0" dirty="0"/>
              <a:t> (</a:t>
            </a:r>
            <a:r>
              <a:rPr lang="fr-FR" dirty="0"/>
              <a:t>19), </a:t>
            </a:r>
            <a:r>
              <a:rPr lang="fr-FR" dirty="0" err="1"/>
              <a:t>Estonia</a:t>
            </a:r>
            <a:r>
              <a:rPr lang="fr-FR" dirty="0"/>
              <a:t> (17)</a:t>
            </a:r>
            <a:r>
              <a:rPr lang="fr-FR" baseline="0" dirty="0"/>
              <a:t> shows no </a:t>
            </a:r>
            <a:r>
              <a:rPr lang="fr-FR" baseline="0" dirty="0" err="1"/>
              <a:t>spectacular</a:t>
            </a:r>
            <a:r>
              <a:rPr lang="fr-FR" baseline="0" dirty="0"/>
              <a:t> </a:t>
            </a:r>
            <a:r>
              <a:rPr lang="fr-FR" baseline="0" dirty="0" err="1"/>
              <a:t>difference</a:t>
            </a:r>
            <a:r>
              <a:rPr lang="fr-FR" baseline="0" dirty="0"/>
              <a:t>. And in relation to population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twice</a:t>
            </a:r>
            <a:r>
              <a:rPr lang="fr-FR" baseline="0" dirty="0"/>
              <a:t> more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Poland</a:t>
            </a:r>
            <a:r>
              <a:rPr lang="fr-FR" baseline="0" dirty="0"/>
              <a:t> for instance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89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Interacting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galaxy</a:t>
            </a:r>
            <a:r>
              <a:rPr lang="fr-FR" dirty="0"/>
              <a:t> of international </a:t>
            </a:r>
            <a:r>
              <a:rPr lang="fr-FR" dirty="0" err="1"/>
              <a:t>actors</a:t>
            </a:r>
            <a:r>
              <a:rPr lang="fr-FR" dirty="0"/>
              <a:t> and one of the </a:t>
            </a:r>
            <a:r>
              <a:rPr lang="fr-FR" dirty="0" err="1"/>
              <a:t>several</a:t>
            </a:r>
            <a:r>
              <a:rPr lang="fr-FR" dirty="0"/>
              <a:t> French </a:t>
            </a:r>
            <a:r>
              <a:rPr lang="fr-FR" dirty="0" err="1"/>
              <a:t>actors</a:t>
            </a:r>
            <a:r>
              <a:rPr lang="fr-FR" dirty="0"/>
              <a:t> on the international </a:t>
            </a:r>
            <a:r>
              <a:rPr lang="fr-FR" dirty="0" err="1"/>
              <a:t>scene</a:t>
            </a:r>
            <a:r>
              <a:rPr lang="fr-FR" dirty="0"/>
              <a:t>, </a:t>
            </a:r>
            <a:r>
              <a:rPr lang="fr-FR" dirty="0" err="1"/>
              <a:t>especially</a:t>
            </a:r>
            <a:r>
              <a:rPr lang="fr-FR" dirty="0"/>
              <a:t> at the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94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ERC : 10M * 6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on a comparable </a:t>
            </a:r>
            <a:r>
              <a:rPr lang="fr-FR" baseline="0" dirty="0"/>
              <a:t>duration (4 </a:t>
            </a:r>
            <a:r>
              <a:rPr lang="fr-FR" baseline="0" dirty="0" err="1"/>
              <a:t>years</a:t>
            </a:r>
            <a:r>
              <a:rPr lang="fr-FR" baseline="0" dirty="0"/>
              <a:t>) </a:t>
            </a:r>
            <a:r>
              <a:rPr lang="fr-FR" baseline="0" dirty="0" err="1"/>
              <a:t>around</a:t>
            </a:r>
            <a:r>
              <a:rPr lang="fr-FR" baseline="0" dirty="0"/>
              <a:t> 6,5M€ max.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7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94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3/ = not </a:t>
            </a:r>
            <a:r>
              <a:rPr lang="fr-FR" dirty="0" err="1"/>
              <a:t>related</a:t>
            </a:r>
            <a:r>
              <a:rPr lang="fr-FR" dirty="0"/>
              <a:t> to EU</a:t>
            </a:r>
            <a:r>
              <a:rPr lang="fr-FR" baseline="0" dirty="0"/>
              <a:t> programmes </a:t>
            </a:r>
            <a:r>
              <a:rPr lang="fr-FR" baseline="0" dirty="0" err="1"/>
              <a:t>so</a:t>
            </a:r>
            <a:r>
              <a:rPr lang="fr-FR" baseline="0" dirty="0"/>
              <a:t> </a:t>
            </a:r>
            <a:r>
              <a:rPr lang="fr-FR" baseline="0" dirty="0" err="1"/>
              <a:t>will</a:t>
            </a:r>
            <a:r>
              <a:rPr lang="fr-FR" baseline="0" dirty="0"/>
              <a:t> not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developped</a:t>
            </a:r>
            <a:r>
              <a:rPr lang="fr-FR" baseline="0" dirty="0"/>
              <a:t> </a:t>
            </a:r>
            <a:r>
              <a:rPr lang="fr-FR" baseline="0" dirty="0" err="1"/>
              <a:t>here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3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281 transnational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funded</a:t>
            </a:r>
            <a:r>
              <a:rPr lang="fr-FR" dirty="0"/>
              <a:t> in 2020 – 13% - 81M€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36% </a:t>
            </a:r>
            <a:r>
              <a:rPr lang="fr-FR" dirty="0" err="1"/>
              <a:t>though</a:t>
            </a:r>
            <a:r>
              <a:rPr lang="fr-FR" dirty="0"/>
              <a:t> the </a:t>
            </a:r>
            <a:r>
              <a:rPr lang="fr-FR" dirty="0" err="1"/>
              <a:t>bilateral</a:t>
            </a:r>
            <a:r>
              <a:rPr lang="fr-FR" dirty="0"/>
              <a:t> </a:t>
            </a:r>
            <a:r>
              <a:rPr lang="fr-FR" dirty="0" err="1"/>
              <a:t>lane</a:t>
            </a:r>
            <a:r>
              <a:rPr lang="fr-FR" dirty="0"/>
              <a:t> of the « </a:t>
            </a:r>
            <a:r>
              <a:rPr lang="fr-FR" dirty="0" err="1"/>
              <a:t>Generic</a:t>
            </a:r>
            <a:r>
              <a:rPr lang="fr-FR" dirty="0"/>
              <a:t> call » (PRCI) – 12% </a:t>
            </a:r>
            <a:r>
              <a:rPr lang="fr-FR" dirty="0" err="1"/>
              <a:t>through</a:t>
            </a:r>
            <a:r>
              <a:rPr lang="fr-FR" dirty="0"/>
              <a:t> ad hoc </a:t>
            </a:r>
            <a:r>
              <a:rPr lang="fr-FR" dirty="0" err="1"/>
              <a:t>bilateral</a:t>
            </a:r>
            <a:r>
              <a:rPr lang="fr-FR" dirty="0"/>
              <a:t> calls – and 52%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multilateral</a:t>
            </a:r>
            <a:r>
              <a:rPr lang="fr-FR" dirty="0"/>
              <a:t> calls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35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ANR</a:t>
            </a:r>
            <a:r>
              <a:rPr lang="fr-FR" baseline="0" dirty="0"/>
              <a:t>  = one of </a:t>
            </a:r>
            <a:r>
              <a:rPr lang="fr-FR" baseline="0" dirty="0" err="1"/>
              <a:t>several</a:t>
            </a:r>
            <a:r>
              <a:rPr lang="fr-FR" baseline="0" dirty="0"/>
              <a:t> French </a:t>
            </a:r>
            <a:r>
              <a:rPr lang="fr-FR" baseline="0" dirty="0" err="1"/>
              <a:t>actors</a:t>
            </a:r>
            <a:r>
              <a:rPr lang="fr-FR" baseline="0" dirty="0"/>
              <a:t> </a:t>
            </a:r>
            <a:r>
              <a:rPr lang="fr-FR" baseline="0" dirty="0" err="1"/>
              <a:t>involved</a:t>
            </a:r>
            <a:r>
              <a:rPr lang="fr-FR" baseline="0" dirty="0"/>
              <a:t> in the EFP (ex: </a:t>
            </a:r>
            <a:r>
              <a:rPr lang="fr-FR" baseline="0" dirty="0" err="1"/>
              <a:t>other</a:t>
            </a:r>
            <a:r>
              <a:rPr lang="fr-FR" baseline="0" dirty="0"/>
              <a:t> </a:t>
            </a:r>
            <a:r>
              <a:rPr lang="fr-FR" baseline="0" dirty="0" err="1"/>
              <a:t>funders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ADEME) – </a:t>
            </a:r>
            <a:r>
              <a:rPr lang="fr-FR" baseline="0" dirty="0" err="1"/>
              <a:t>sometimes</a:t>
            </a:r>
            <a:r>
              <a:rPr lang="fr-FR" baseline="0" dirty="0"/>
              <a:t> not the </a:t>
            </a:r>
            <a:r>
              <a:rPr lang="fr-FR" baseline="0" dirty="0" err="1"/>
              <a:t>only</a:t>
            </a:r>
            <a:r>
              <a:rPr lang="fr-FR" baseline="0" dirty="0"/>
              <a:t> French </a:t>
            </a:r>
            <a:r>
              <a:rPr lang="fr-FR" baseline="0" dirty="0" err="1"/>
              <a:t>actor</a:t>
            </a:r>
            <a:r>
              <a:rPr lang="fr-FR" baseline="0" dirty="0"/>
              <a:t> or </a:t>
            </a:r>
            <a:r>
              <a:rPr lang="fr-FR" baseline="0" dirty="0" err="1"/>
              <a:t>even</a:t>
            </a:r>
            <a:r>
              <a:rPr lang="fr-FR" baseline="0" dirty="0"/>
              <a:t> </a:t>
            </a:r>
            <a:r>
              <a:rPr lang="fr-FR" baseline="0" dirty="0" err="1"/>
              <a:t>funder</a:t>
            </a:r>
            <a:r>
              <a:rPr lang="fr-FR" baseline="0" dirty="0"/>
              <a:t> in a </a:t>
            </a:r>
            <a:r>
              <a:rPr lang="fr-FR" baseline="0" dirty="0" err="1"/>
              <a:t>given</a:t>
            </a:r>
            <a:r>
              <a:rPr lang="fr-FR" baseline="0" dirty="0"/>
              <a:t> P2P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998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National plans 2020 (</a:t>
            </a:r>
            <a:r>
              <a:rPr lang="fr-FR" dirty="0" err="1"/>
              <a:t>targeted</a:t>
            </a:r>
            <a:r>
              <a:rPr lang="fr-FR" dirty="0"/>
              <a:t> </a:t>
            </a:r>
            <a:r>
              <a:rPr lang="fr-FR" dirty="0" err="1"/>
              <a:t>funds</a:t>
            </a:r>
            <a:r>
              <a:rPr lang="fr-FR" dirty="0"/>
              <a:t>): AI, SSH, RD, AMR, </a:t>
            </a:r>
            <a:r>
              <a:rPr lang="fr-FR" dirty="0" err="1"/>
              <a:t>autism</a:t>
            </a:r>
            <a:r>
              <a:rPr lang="fr-FR" dirty="0"/>
              <a:t> in </a:t>
            </a:r>
            <a:r>
              <a:rPr lang="fr-FR" dirty="0" err="1"/>
              <a:t>neurodevelopmental</a:t>
            </a:r>
            <a:r>
              <a:rPr lang="fr-FR" dirty="0"/>
              <a:t> </a:t>
            </a:r>
            <a:r>
              <a:rPr lang="fr-FR" dirty="0" err="1"/>
              <a:t>disorders</a:t>
            </a:r>
            <a:endParaRPr lang="fr-FR" dirty="0"/>
          </a:p>
          <a:p>
            <a:r>
              <a:rPr lang="fr-FR" dirty="0"/>
              <a:t>2021: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except</a:t>
            </a:r>
            <a:r>
              <a:rPr lang="fr-FR" dirty="0"/>
              <a:t> AMR, </a:t>
            </a:r>
            <a:r>
              <a:rPr lang="fr-FR" dirty="0" err="1"/>
              <a:t>replaced</a:t>
            </a:r>
            <a:r>
              <a:rPr lang="fr-FR" dirty="0"/>
              <a:t> by </a:t>
            </a:r>
            <a:r>
              <a:rPr lang="fr-FR" dirty="0" err="1"/>
              <a:t>bioproduction</a:t>
            </a:r>
            <a:r>
              <a:rPr lang="fr-FR" dirty="0"/>
              <a:t> of </a:t>
            </a:r>
            <a:r>
              <a:rPr lang="fr-FR" dirty="0" err="1"/>
              <a:t>medication</a:t>
            </a:r>
            <a:r>
              <a:rPr lang="fr-FR" dirty="0"/>
              <a:t>. AMR </a:t>
            </a:r>
            <a:r>
              <a:rPr lang="fr-FR" dirty="0" err="1"/>
              <a:t>still</a:t>
            </a:r>
            <a:r>
              <a:rPr lang="fr-FR" dirty="0"/>
              <a:t> a </a:t>
            </a:r>
            <a:r>
              <a:rPr lang="fr-FR" dirty="0" err="1"/>
              <a:t>priotity</a:t>
            </a:r>
            <a:r>
              <a:rPr lang="fr-FR" dirty="0"/>
              <a:t> at the national </a:t>
            </a:r>
            <a:r>
              <a:rPr lang="fr-FR" dirty="0" err="1"/>
              <a:t>level</a:t>
            </a:r>
            <a:r>
              <a:rPr lang="fr-FR" dirty="0"/>
              <a:t> (INSERM plan) + </a:t>
            </a:r>
            <a:r>
              <a:rPr lang="fr-FR" dirty="0" err="1"/>
              <a:t>internationally</a:t>
            </a:r>
            <a:r>
              <a:rPr lang="fr-FR" dirty="0"/>
              <a:t> for ANR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European</a:t>
            </a:r>
            <a:r>
              <a:rPr lang="fr-FR"/>
              <a:t> Partnership OH-AMR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7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8838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4430-3445-4B8C-8852-F9E760D56EB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11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9996" y="2201333"/>
            <a:ext cx="8475158" cy="2149686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9996" y="3953176"/>
            <a:ext cx="4544809" cy="14171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  <a:cs typeface="45 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BFF6E4-803D-924D-8419-B98E3B4BB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66804" y="309093"/>
            <a:ext cx="3028350" cy="14880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806100-C1BF-894F-B524-A24280E3E6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231" y="477118"/>
            <a:ext cx="1313148" cy="11269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845E71-C209-F140-8FB8-B79CB697C8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9828" y="5041571"/>
            <a:ext cx="3418093" cy="34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2534" y="2161005"/>
            <a:ext cx="7772400" cy="186901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04564DF3-0F41-B645-8A4A-1441E2C9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4516"/>
            <a:ext cx="8229600" cy="6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64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CE87180-83F6-3D4D-98E9-D8963D6D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0252"/>
            <a:ext cx="8229600" cy="354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5DEAAACA-624F-4E4A-B145-733ED7E4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4516"/>
            <a:ext cx="8229600" cy="6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3905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9467" y="1650457"/>
            <a:ext cx="4106334" cy="4114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50457"/>
            <a:ext cx="4038600" cy="41145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BB7265FC-074A-BA4E-962B-7E1FED66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4516"/>
            <a:ext cx="8229600" cy="6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74258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4067" y="152764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4067" y="216740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2764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6740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126A8B4-34B2-C246-A332-C6340E17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4516"/>
            <a:ext cx="8229600" cy="6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683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7B8E0E2-8303-FA43-A1DB-A53CCD3D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4516"/>
            <a:ext cx="8229600" cy="6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2574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236133"/>
            <a:ext cx="3008313" cy="474134"/>
          </a:xfrm>
        </p:spPr>
        <p:txBody>
          <a:bodyPr anchor="b">
            <a:normAutofit/>
          </a:bodyPr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36133"/>
            <a:ext cx="5111750" cy="4961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845203"/>
            <a:ext cx="3008313" cy="4352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09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61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1000" y="342367"/>
            <a:ext cx="8229600" cy="6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953418"/>
            <a:ext cx="8229600" cy="354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4523232" y="6411247"/>
            <a:ext cx="4087368" cy="4960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ANR &amp; the European Research Framework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Programmes</a:t>
            </a:r>
            <a:endParaRPr lang="fr-FR" sz="1200" dirty="0">
              <a:solidFill>
                <a:srgbClr val="EA4532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F33CD3-BE1D-454A-80C7-A1CBE44873C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218401" y="6034250"/>
            <a:ext cx="1201420" cy="7539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3BB98D-84EF-C84A-9488-89F8D0FC90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V="1">
            <a:off x="468853" y="1165512"/>
            <a:ext cx="8229600" cy="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pierre-olivier.pin@anr.fr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nr.fr/en/anrs-role-in-research/the-agency/documents/" TargetMode="External"/><Relationship Id="rId2" Type="http://schemas.openxmlformats.org/officeDocument/2006/relationships/hyperlink" Target="https://anr.fr/fr/pa202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E5E06-5B1D-C245-8210-B15D85054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16" y="1829981"/>
            <a:ext cx="6296539" cy="2149686"/>
          </a:xfrm>
        </p:spPr>
        <p:txBody>
          <a:bodyPr/>
          <a:lstStyle/>
          <a:p>
            <a:r>
              <a:rPr lang="fr-FR" dirty="0"/>
              <a:t>ANR &amp; the </a:t>
            </a:r>
            <a:r>
              <a:rPr lang="fr-FR" dirty="0" err="1"/>
              <a:t>European</a:t>
            </a:r>
            <a:r>
              <a:rPr lang="fr-FR" dirty="0"/>
              <a:t> Research Framework Programmes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0F97A7-2E15-8144-BC78-42CDE497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996" y="4176696"/>
            <a:ext cx="4544809" cy="1417135"/>
          </a:xfrm>
        </p:spPr>
        <p:txBody>
          <a:bodyPr/>
          <a:lstStyle/>
          <a:p>
            <a:r>
              <a:rPr lang="fr-FR" dirty="0"/>
              <a:t>Perspectives on Horizon Europe and</a:t>
            </a:r>
          </a:p>
          <a:p>
            <a:r>
              <a:rPr lang="fr-FR" dirty="0"/>
              <a:t>French-</a:t>
            </a:r>
            <a:r>
              <a:rPr lang="fr-FR" dirty="0" err="1"/>
              <a:t>Lithuanian</a:t>
            </a:r>
            <a:r>
              <a:rPr lang="fr-FR" dirty="0"/>
              <a:t> </a:t>
            </a:r>
            <a:r>
              <a:rPr lang="fr-FR" dirty="0" err="1"/>
              <a:t>cooperation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20/10/2021</a:t>
            </a:r>
          </a:p>
        </p:txBody>
      </p:sp>
    </p:spTree>
    <p:extLst>
      <p:ext uri="{BB962C8B-B14F-4D97-AF65-F5344CB8AC3E}">
        <p14:creationId xmlns:p14="http://schemas.microsoft.com/office/powerpoint/2010/main" val="355855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1200" y="1530427"/>
            <a:ext cx="802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/>
              <a:t>Scientific </a:t>
            </a:r>
            <a:r>
              <a:rPr lang="fr-FR" b="1" dirty="0" err="1"/>
              <a:t>integrity</a:t>
            </a:r>
            <a:endParaRPr lang="fr-FR" b="1" dirty="0"/>
          </a:p>
          <a:p>
            <a:pPr marL="118110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 err="1"/>
              <a:t>Ethics</a:t>
            </a:r>
            <a:r>
              <a:rPr lang="fr-FR" dirty="0"/>
              <a:t> charter</a:t>
            </a:r>
          </a:p>
          <a:p>
            <a:pPr marL="118110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San </a:t>
            </a:r>
            <a:r>
              <a:rPr lang="fr-FR" dirty="0" err="1"/>
              <a:t>Fransisco</a:t>
            </a:r>
            <a:r>
              <a:rPr lang="fr-FR" dirty="0"/>
              <a:t> </a:t>
            </a:r>
            <a:r>
              <a:rPr lang="fr-FR" dirty="0" err="1"/>
              <a:t>Declaration</a:t>
            </a:r>
            <a:r>
              <a:rPr lang="fr-FR" dirty="0"/>
              <a:t> on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Assessement</a:t>
            </a:r>
            <a:r>
              <a:rPr lang="fr-FR" dirty="0"/>
              <a:t> (DORA</a:t>
            </a:r>
            <a:r>
              <a:rPr lang="fr-FR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err="1"/>
              <a:t>Quality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ISO 9001 certification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err="1"/>
              <a:t>Gender</a:t>
            </a:r>
            <a:r>
              <a:rPr lang="fr-FR" b="1" dirty="0"/>
              <a:t> </a:t>
            </a:r>
            <a:r>
              <a:rPr lang="fr-FR" b="1" dirty="0" err="1"/>
              <a:t>equality</a:t>
            </a:r>
            <a:r>
              <a:rPr lang="fr-FR" b="1" dirty="0"/>
              <a:t> 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Action plan</a:t>
            </a:r>
          </a:p>
          <a:p>
            <a:pPr marL="2857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/>
              <a:t>Open science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fr-FR" dirty="0"/>
              <a:t> National plan « Open science » (France) and Plan S (Europe)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fr-FR" dirty="0"/>
              <a:t> Data Management Plan (</a:t>
            </a:r>
            <a:r>
              <a:rPr lang="fr-FR" dirty="0" err="1"/>
              <a:t>mandatory</a:t>
            </a:r>
            <a:r>
              <a:rPr lang="fr-FR" dirty="0"/>
              <a:t>)</a:t>
            </a:r>
            <a:endParaRPr lang="fr-FR" b="1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/>
              <a:t>Fair science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Nagoya protocol</a:t>
            </a:r>
            <a:endParaRPr lang="fr-FR" b="1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/>
              <a:t>Citizen science 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CSTI (Scientific, </a:t>
            </a:r>
            <a:r>
              <a:rPr lang="fr-FR" dirty="0" err="1"/>
              <a:t>technological</a:t>
            </a:r>
            <a:r>
              <a:rPr lang="fr-FR" dirty="0"/>
              <a:t> and </a:t>
            </a:r>
            <a:r>
              <a:rPr lang="fr-FR" dirty="0" err="1"/>
              <a:t>industrial</a:t>
            </a:r>
            <a:r>
              <a:rPr lang="fr-FR" dirty="0"/>
              <a:t> culture)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69387BD-5245-4B8B-BF81-749A6555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0537"/>
            <a:ext cx="8600440" cy="656699"/>
          </a:xfrm>
        </p:spPr>
        <p:txBody>
          <a:bodyPr>
            <a:noAutofit/>
          </a:bodyPr>
          <a:lstStyle/>
          <a:p>
            <a:r>
              <a:rPr lang="fr-FR" sz="3600" dirty="0"/>
              <a:t>…and </a:t>
            </a:r>
            <a:r>
              <a:rPr lang="fr-FR" sz="3600" dirty="0" err="1"/>
              <a:t>their</a:t>
            </a:r>
            <a:r>
              <a:rPr lang="fr-FR" sz="3600" dirty="0"/>
              <a:t> </a:t>
            </a:r>
            <a:r>
              <a:rPr lang="fr-FR" sz="3600" dirty="0" err="1"/>
              <a:t>enactments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078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96E64CA-0C31-984A-8D98-398A79AE4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	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C3B65C-8516-404F-8B92-8780A053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Key figures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410E04-1D7D-4F20-88BF-DBFD127C4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1371599"/>
            <a:ext cx="6512184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4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II / International </a:t>
            </a:r>
            <a:r>
              <a:rPr lang="fr-FR" dirty="0" err="1"/>
              <a:t>activity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95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Participation in </a:t>
            </a:r>
            <a:r>
              <a:rPr lang="fr-FR" dirty="0" err="1"/>
              <a:t>policy</a:t>
            </a:r>
            <a:r>
              <a:rPr lang="fr-FR" dirty="0"/>
              <a:t> fora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9360" y="1936376"/>
            <a:ext cx="63413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/>
              <a:t>Member</a:t>
            </a:r>
            <a:r>
              <a:rPr lang="fr-FR" sz="3200" dirty="0"/>
              <a:t> of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3200" dirty="0"/>
              <a:t>Science Europe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3200" dirty="0"/>
              <a:t>GRC (Global </a:t>
            </a:r>
            <a:r>
              <a:rPr lang="fr-FR" sz="3200" dirty="0" err="1"/>
              <a:t>research</a:t>
            </a:r>
            <a:r>
              <a:rPr lang="fr-FR" sz="3200" dirty="0"/>
              <a:t> </a:t>
            </a:r>
            <a:r>
              <a:rPr lang="fr-FR" sz="3200" dirty="0" err="1"/>
              <a:t>council</a:t>
            </a:r>
            <a:r>
              <a:rPr lang="fr-FR" sz="3200" dirty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3200" dirty="0"/>
              <a:t>G7 </a:t>
            </a:r>
            <a:r>
              <a:rPr lang="fr-FR" sz="3200" dirty="0" err="1"/>
              <a:t>research</a:t>
            </a:r>
            <a:endParaRPr lang="fr-FR" sz="3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3200" dirty="0"/>
              <a:t>Coalition 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8E0069-7DC9-461D-8E72-4DAA4057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674" y="2968854"/>
            <a:ext cx="820614" cy="6043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13E423-5D22-49A9-B9E7-F712CFE83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45" y="2372952"/>
            <a:ext cx="1325158" cy="5667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FB37BF-1ED8-44E2-BFD7-1FABD43D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865" y="4558386"/>
            <a:ext cx="1019317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8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A </a:t>
            </a:r>
            <a:r>
              <a:rPr lang="fr-FR" sz="3200" dirty="0" err="1"/>
              <a:t>diversified</a:t>
            </a:r>
            <a:r>
              <a:rPr lang="fr-FR" sz="3200" dirty="0"/>
              <a:t> portfolio of </a:t>
            </a:r>
            <a:r>
              <a:rPr lang="fr-FR" sz="3200" dirty="0" err="1"/>
              <a:t>internationally</a:t>
            </a:r>
            <a:r>
              <a:rPr lang="fr-FR" sz="3200" dirty="0"/>
              <a:t> </a:t>
            </a:r>
            <a:r>
              <a:rPr lang="fr-FR" sz="3200" dirty="0" err="1"/>
              <a:t>oriented</a:t>
            </a:r>
            <a:r>
              <a:rPr lang="fr-FR" sz="3200" dirty="0"/>
              <a:t> </a:t>
            </a:r>
            <a:r>
              <a:rPr lang="fr-FR" sz="3200" dirty="0" err="1"/>
              <a:t>funding</a:t>
            </a:r>
            <a:r>
              <a:rPr lang="fr-FR" sz="3200" dirty="0"/>
              <a:t> </a:t>
            </a:r>
            <a:r>
              <a:rPr lang="fr-FR" sz="3200" dirty="0" err="1"/>
              <a:t>schemes</a:t>
            </a:r>
            <a:r>
              <a:rPr lang="fr-FR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342" y="1362229"/>
            <a:ext cx="80082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 / </a:t>
            </a:r>
            <a:r>
              <a:rPr lang="en-US" b="1" dirty="0"/>
              <a:t>Transnational calls for research proposals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PRCI instrument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Ad hoc transnational calls</a:t>
            </a:r>
          </a:p>
          <a:p>
            <a:pPr marL="1657350" lvl="3" indent="-285750">
              <a:buFont typeface="Symbol" panose="05050102010706020507" pitchFamily="18" charset="2"/>
              <a:buChar char="Þ"/>
            </a:pPr>
            <a:r>
              <a:rPr lang="en-US" dirty="0"/>
              <a:t>Bilateral calls</a:t>
            </a:r>
          </a:p>
          <a:p>
            <a:pPr marL="1657350" lvl="3" indent="-285750">
              <a:buFont typeface="Symbol" panose="05050102010706020507" pitchFamily="18" charset="2"/>
              <a:buChar char="Þ"/>
            </a:pPr>
            <a:r>
              <a:rPr lang="en-US" dirty="0"/>
              <a:t>Multilateral calls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 / </a:t>
            </a:r>
            <a:r>
              <a:rPr lang="en-US" b="1" dirty="0"/>
              <a:t>Schemes directed at fostering and increasing French participation in European schemes, </a:t>
            </a:r>
            <a:r>
              <a:rPr lang="en-US" dirty="0"/>
              <a:t>in keeping with the "National Action Plan to improve French participation in the European research and innovation funding schemes" (PAPFE):</a:t>
            </a:r>
          </a:p>
          <a:p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“Establishing European or International Scientific Networks” (MRSEI)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“Springboard-ERC” (T-ERC)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"Access-ERC"  (</a:t>
            </a:r>
            <a:r>
              <a:rPr lang="en-US" i="1" dirty="0">
                <a:solidFill>
                  <a:srgbClr val="FF0000"/>
                </a:solidFill>
              </a:rPr>
              <a:t>new</a:t>
            </a:r>
            <a:r>
              <a:rPr lang="en-US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3/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Schemes in support of other French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organisations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: PEA (Partnership with African Higher education institutions) funded by AFD (French research development agency)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930" y="2439373"/>
            <a:ext cx="497541" cy="4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94516"/>
            <a:ext cx="8331926" cy="656699"/>
          </a:xfrm>
        </p:spPr>
        <p:txBody>
          <a:bodyPr>
            <a:noAutofit/>
          </a:bodyPr>
          <a:lstStyle/>
          <a:p>
            <a:r>
              <a:rPr lang="fr-FR" sz="3800" dirty="0"/>
              <a:t>1/ Transnational calls for </a:t>
            </a:r>
            <a:r>
              <a:rPr lang="fr-FR" sz="3800" dirty="0" err="1"/>
              <a:t>proposals</a:t>
            </a:r>
            <a:endParaRPr lang="fr-FR" sz="3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290576"/>
              </p:ext>
            </p:extLst>
          </p:nvPr>
        </p:nvGraphicFramePr>
        <p:xfrm>
          <a:off x="1110343" y="1410789"/>
          <a:ext cx="6975566" cy="458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23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commitment</a:t>
            </a:r>
            <a:r>
              <a:rPr lang="fr-FR" dirty="0"/>
              <a:t> to building the ERA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258" y="1493752"/>
            <a:ext cx="780941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 err="1"/>
              <a:t>Role</a:t>
            </a:r>
            <a:r>
              <a:rPr lang="fr-FR" dirty="0"/>
              <a:t> of ANR: </a:t>
            </a:r>
            <a:r>
              <a:rPr lang="fr-FR" dirty="0" err="1"/>
              <a:t>represent</a:t>
            </a:r>
            <a:r>
              <a:rPr lang="fr-FR" dirty="0"/>
              <a:t> French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communities</a:t>
            </a:r>
            <a:r>
              <a:rPr lang="fr-FR" dirty="0"/>
              <a:t> in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initiatives and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participate</a:t>
            </a:r>
            <a:r>
              <a:rPr lang="fr-FR" dirty="0"/>
              <a:t> </a:t>
            </a:r>
          </a:p>
          <a:p>
            <a:pPr>
              <a:lnSpc>
                <a:spcPct val="120000"/>
              </a:lnSpc>
            </a:pPr>
            <a:endParaRPr lang="fr-FR" u="sng" dirty="0"/>
          </a:p>
          <a:p>
            <a:pPr>
              <a:lnSpc>
                <a:spcPct val="120000"/>
              </a:lnSpc>
            </a:pPr>
            <a:r>
              <a:rPr lang="fr-FR" u="sng" dirty="0"/>
              <a:t>Joint </a:t>
            </a:r>
            <a:r>
              <a:rPr lang="fr-FR" u="sng" dirty="0" err="1"/>
              <a:t>Programming</a:t>
            </a:r>
            <a:r>
              <a:rPr lang="fr-FR" u="sng" dirty="0"/>
              <a:t> Initiatives (JPI)</a:t>
            </a:r>
          </a:p>
          <a:p>
            <a:pPr marL="342900" indent="-342900">
              <a:buSzPct val="95000"/>
              <a:buFont typeface="Wingdings" panose="05000000000000000000" pitchFamily="2" charset="2"/>
              <a:buChar char="§"/>
            </a:pPr>
            <a:r>
              <a:rPr lang="fr-FR" dirty="0"/>
              <a:t>Participation in the 10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JPIs</a:t>
            </a:r>
            <a:r>
              <a:rPr lang="fr-FR" dirty="0"/>
              <a:t> and </a:t>
            </a:r>
            <a:r>
              <a:rPr lang="fr-FR" dirty="0" err="1"/>
              <a:t>role</a:t>
            </a:r>
            <a:r>
              <a:rPr lang="fr-FR" dirty="0"/>
              <a:t> in the </a:t>
            </a:r>
            <a:r>
              <a:rPr lang="fr-FR" dirty="0" err="1"/>
              <a:t>governance</a:t>
            </a:r>
            <a:r>
              <a:rPr lang="fr-FR" dirty="0"/>
              <a:t> structures of 8</a:t>
            </a:r>
          </a:p>
          <a:p>
            <a:pPr marL="342900" indent="-342900" fontAlgn="t">
              <a:buSzPct val="95000"/>
              <a:buFont typeface="Wingdings" panose="05000000000000000000" pitchFamily="2" charset="2"/>
              <a:buChar char="§"/>
            </a:pPr>
            <a:r>
              <a:rPr lang="fr-FR" dirty="0"/>
              <a:t>JPI Water: coordination and </a:t>
            </a:r>
            <a:r>
              <a:rPr lang="fr-FR" dirty="0" err="1"/>
              <a:t>secretariat</a:t>
            </a:r>
            <a:r>
              <a:rPr lang="fr-FR" dirty="0"/>
              <a:t> + </a:t>
            </a:r>
            <a:r>
              <a:rPr lang="fr-FR" dirty="0" err="1"/>
              <a:t>Chairing</a:t>
            </a:r>
            <a:r>
              <a:rPr lang="fr-FR" dirty="0"/>
              <a:t> by an ANR staff ; JPI FACCE: vice-</a:t>
            </a:r>
            <a:r>
              <a:rPr lang="fr-FR" dirty="0" err="1"/>
              <a:t>chairing</a:t>
            </a:r>
            <a:r>
              <a:rPr lang="fr-FR" dirty="0"/>
              <a:t> by an ANR staff</a:t>
            </a:r>
          </a:p>
          <a:p>
            <a:pPr marL="342900" indent="-342900" fontAlgn="t">
              <a:buSzPct val="95000"/>
              <a:buFont typeface="Wingdings" panose="05000000000000000000" pitchFamily="2" charset="2"/>
              <a:buChar char="§"/>
            </a:pPr>
            <a:endParaRPr lang="fr-FR" dirty="0"/>
          </a:p>
          <a:p>
            <a:pPr fontAlgn="t"/>
            <a:r>
              <a:rPr lang="fr-FR" u="sng" dirty="0" err="1"/>
              <a:t>European</a:t>
            </a:r>
            <a:r>
              <a:rPr lang="fr-FR" u="sng" dirty="0"/>
              <a:t> </a:t>
            </a:r>
            <a:r>
              <a:rPr lang="fr-FR" u="sng" dirty="0" err="1"/>
              <a:t>funded</a:t>
            </a:r>
            <a:r>
              <a:rPr lang="fr-FR" u="sng" dirty="0"/>
              <a:t> P2Ps</a:t>
            </a:r>
          </a:p>
          <a:p>
            <a:pPr marL="342900" indent="-342900" fontAlgn="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Since</a:t>
            </a:r>
            <a:r>
              <a:rPr lang="fr-FR" dirty="0"/>
              <a:t> 2006 (PCRD 7 and H2020) : participation in 88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contracts</a:t>
            </a:r>
            <a:r>
              <a:rPr lang="fr-FR" dirty="0"/>
              <a:t> (ERA-Net, ERA-Net +, ERA-Net </a:t>
            </a:r>
            <a:r>
              <a:rPr lang="fr-FR" dirty="0" err="1"/>
              <a:t>Cofund</a:t>
            </a:r>
            <a:r>
              <a:rPr lang="fr-FR" dirty="0"/>
              <a:t>, EJP, CSA, Art. 185…) </a:t>
            </a:r>
          </a:p>
          <a:p>
            <a:pPr marL="342900" indent="-342900" fontAlgn="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/>
              <a:t>In H2020 : coordination of 13 ERA-Net </a:t>
            </a:r>
            <a:r>
              <a:rPr lang="fr-FR" dirty="0" err="1"/>
              <a:t>Cofund</a:t>
            </a:r>
            <a:r>
              <a:rPr lang="fr-FR" dirty="0"/>
              <a:t> and 1 CSA</a:t>
            </a:r>
          </a:p>
          <a:p>
            <a:pPr marL="342900" indent="-342900" fontAlgn="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87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20CB533-21DD-6C4E-8131-5413FA33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4516"/>
            <a:ext cx="8229600" cy="656699"/>
          </a:xfrm>
        </p:spPr>
        <p:txBody>
          <a:bodyPr>
            <a:normAutofit/>
          </a:bodyPr>
          <a:lstStyle/>
          <a:p>
            <a:r>
              <a:rPr lang="fr-FR" sz="3600" dirty="0" err="1"/>
              <a:t>ANR’s</a:t>
            </a:r>
            <a:r>
              <a:rPr lang="fr-FR" sz="3600" dirty="0"/>
              <a:t> main </a:t>
            </a:r>
            <a:r>
              <a:rPr lang="fr-FR" sz="3600" dirty="0" err="1"/>
              <a:t>partner</a:t>
            </a:r>
            <a:r>
              <a:rPr lang="fr-FR" sz="3600" dirty="0"/>
              <a:t> countries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55338"/>
              </p:ext>
            </p:extLst>
          </p:nvPr>
        </p:nvGraphicFramePr>
        <p:xfrm>
          <a:off x="637788" y="1489166"/>
          <a:ext cx="7722441" cy="478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28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64333"/>
            <a:ext cx="8229600" cy="656699"/>
          </a:xfrm>
        </p:spPr>
        <p:txBody>
          <a:bodyPr>
            <a:noAutofit/>
          </a:bodyPr>
          <a:lstStyle/>
          <a:p>
            <a:r>
              <a:rPr lang="en-US" sz="2800" dirty="0"/>
              <a:t>Share of transnational </a:t>
            </a:r>
            <a:r>
              <a:rPr lang="en-US" sz="2800" dirty="0" err="1"/>
              <a:t>cofunded</a:t>
            </a:r>
            <a:r>
              <a:rPr lang="en-US" sz="2800" dirty="0"/>
              <a:t> projects 2006-2020</a:t>
            </a:r>
            <a:br>
              <a:rPr lang="en-US" sz="2800" dirty="0"/>
            </a:br>
            <a:endParaRPr lang="fr-FR" sz="2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154503"/>
              </p:ext>
            </p:extLst>
          </p:nvPr>
        </p:nvGraphicFramePr>
        <p:xfrm>
          <a:off x="1867989" y="1619794"/>
          <a:ext cx="5212080" cy="419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32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5612" y="1375242"/>
            <a:ext cx="7570788" cy="466258"/>
          </a:xfrm>
        </p:spPr>
        <p:txBody>
          <a:bodyPr/>
          <a:lstStyle/>
          <a:p>
            <a:r>
              <a:rPr lang="fr-FR" dirty="0" err="1"/>
              <a:t>Nevertheless</a:t>
            </a:r>
            <a:r>
              <a:rPr lang="fr-FR" dirty="0"/>
              <a:t>, a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diversity</a:t>
            </a:r>
            <a:r>
              <a:rPr lang="fr-FR" dirty="0"/>
              <a:t> of </a:t>
            </a:r>
            <a:r>
              <a:rPr lang="fr-FR" dirty="0" err="1"/>
              <a:t>partner</a:t>
            </a:r>
            <a:r>
              <a:rPr lang="fr-FR" dirty="0"/>
              <a:t> countries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5611" y="2167404"/>
            <a:ext cx="2719389" cy="3951288"/>
          </a:xfrm>
        </p:spPr>
        <p:txBody>
          <a:bodyPr/>
          <a:lstStyle/>
          <a:p>
            <a:r>
              <a:rPr lang="fr-FR" sz="1800" dirty="0"/>
              <a:t>71 </a:t>
            </a:r>
            <a:r>
              <a:rPr lang="fr-FR" sz="1800" dirty="0" err="1"/>
              <a:t>partner</a:t>
            </a:r>
            <a:r>
              <a:rPr lang="fr-FR" sz="1800" dirty="0"/>
              <a:t> countries in total </a:t>
            </a:r>
            <a:r>
              <a:rPr lang="fr-FR" sz="1800" dirty="0" err="1"/>
              <a:t>since</a:t>
            </a:r>
            <a:r>
              <a:rPr lang="fr-FR" sz="1800" dirty="0"/>
              <a:t> 2006</a:t>
            </a:r>
          </a:p>
          <a:p>
            <a:r>
              <a:rPr lang="fr-FR" sz="1800" dirty="0"/>
              <a:t>3 times more </a:t>
            </a:r>
            <a:r>
              <a:rPr lang="fr-FR" sz="1800" dirty="0" err="1"/>
              <a:t>funders</a:t>
            </a:r>
            <a:r>
              <a:rPr lang="fr-FR" sz="1800" dirty="0"/>
              <a:t>* =&gt; Very diverse </a:t>
            </a:r>
            <a:r>
              <a:rPr lang="fr-FR" sz="1800" dirty="0" err="1"/>
              <a:t>opportunities</a:t>
            </a:r>
            <a:r>
              <a:rPr lang="fr-FR" sz="1800" dirty="0"/>
              <a:t> </a:t>
            </a:r>
            <a:r>
              <a:rPr lang="fr-FR" sz="1800" dirty="0" err="1"/>
              <a:t>offered</a:t>
            </a:r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  <a:p>
            <a:r>
              <a:rPr lang="fr-FR" sz="1400" dirty="0"/>
              <a:t>* (</a:t>
            </a:r>
            <a:r>
              <a:rPr lang="fr-FR" sz="1400" dirty="0" err="1"/>
              <a:t>some</a:t>
            </a:r>
            <a:r>
              <a:rPr lang="fr-FR" sz="1400" dirty="0"/>
              <a:t> of </a:t>
            </a:r>
            <a:r>
              <a:rPr lang="fr-FR" sz="1400" dirty="0" err="1"/>
              <a:t>which</a:t>
            </a:r>
            <a:r>
              <a:rPr lang="fr-FR" sz="1400" dirty="0"/>
              <a:t> international:  </a:t>
            </a:r>
            <a:r>
              <a:rPr lang="fr-FR" sz="1400" dirty="0" err="1"/>
              <a:t>directly</a:t>
            </a:r>
            <a:r>
              <a:rPr lang="fr-FR" sz="1400" dirty="0"/>
              <a:t> </a:t>
            </a:r>
            <a:r>
              <a:rPr lang="fr-FR" sz="1400" dirty="0" err="1"/>
              <a:t>supporting</a:t>
            </a:r>
            <a:r>
              <a:rPr lang="fr-FR" sz="1400" dirty="0"/>
              <a:t> teams </a:t>
            </a:r>
            <a:r>
              <a:rPr lang="fr-FR" sz="1400" dirty="0" err="1"/>
              <a:t>from</a:t>
            </a:r>
            <a:r>
              <a:rPr lang="fr-FR" sz="1400" dirty="0"/>
              <a:t> 3rd countries)</a:t>
            </a:r>
          </a:p>
          <a:p>
            <a:endParaRPr lang="fr-FR" dirty="0"/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E29B570A-4A78-4D80-93DC-82E6BAD99A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175001" y="1959429"/>
            <a:ext cx="5656038" cy="43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ADE9005-365A-4AA7-9963-42C9BB3C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 /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</a:t>
            </a:r>
          </a:p>
        </p:txBody>
      </p:sp>
    </p:spTree>
    <p:extLst>
      <p:ext uri="{BB962C8B-B14F-4D97-AF65-F5344CB8AC3E}">
        <p14:creationId xmlns:p14="http://schemas.microsoft.com/office/powerpoint/2010/main" val="278507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04C3A7D-51D8-4523-92D9-009483D4D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47" y="1769119"/>
            <a:ext cx="7846906" cy="426011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 err="1"/>
              <a:t>Regional</a:t>
            </a:r>
            <a:r>
              <a:rPr lang="fr-FR" dirty="0"/>
              <a:t> and/or </a:t>
            </a:r>
            <a:r>
              <a:rPr lang="fr-FR" dirty="0" err="1"/>
              <a:t>thematic</a:t>
            </a:r>
            <a:endParaRPr lang="fr-FR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/>
              <a:t>Set by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stakeholders</a:t>
            </a:r>
            <a:r>
              <a:rPr lang="fr-FR" dirty="0"/>
              <a:t> (</a:t>
            </a:r>
            <a:r>
              <a:rPr lang="fr-FR" dirty="0" err="1"/>
              <a:t>Ministries</a:t>
            </a:r>
            <a:r>
              <a:rPr lang="fr-FR" dirty="0"/>
              <a:t>, Alliances, </a:t>
            </a:r>
            <a:r>
              <a:rPr lang="fr-FR" dirty="0" err="1"/>
              <a:t>RPOs</a:t>
            </a:r>
            <a:r>
              <a:rPr lang="fr-FR" dirty="0"/>
              <a:t>) in a flexible </a:t>
            </a:r>
            <a:r>
              <a:rPr lang="fr-FR" dirty="0" err="1"/>
              <a:t>way</a:t>
            </a:r>
            <a:endParaRPr lang="fr-FR" dirty="0"/>
          </a:p>
          <a:p>
            <a:endParaRPr lang="fr-FR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/>
              <a:t>As part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priorities</a:t>
            </a:r>
            <a:r>
              <a:rPr lang="fr-FR" dirty="0"/>
              <a:t>: </a:t>
            </a:r>
          </a:p>
          <a:p>
            <a:r>
              <a:rPr lang="fr-FR" dirty="0"/>
              <a:t>-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area (ERA) ; </a:t>
            </a:r>
          </a:p>
          <a:p>
            <a:r>
              <a:rPr lang="fr-FR" dirty="0"/>
              <a:t>- </a:t>
            </a:r>
            <a:r>
              <a:rPr lang="fr-FR" dirty="0" err="1"/>
              <a:t>Euro-Mediterranean</a:t>
            </a:r>
            <a:r>
              <a:rPr lang="fr-FR" dirty="0"/>
              <a:t> and Euro-</a:t>
            </a:r>
            <a:r>
              <a:rPr lang="fr-FR" dirty="0" err="1"/>
              <a:t>African</a:t>
            </a:r>
            <a:r>
              <a:rPr lang="fr-FR" dirty="0"/>
              <a:t> </a:t>
            </a:r>
            <a:r>
              <a:rPr lang="fr-FR" dirty="0" err="1"/>
              <a:t>partnerships</a:t>
            </a:r>
            <a:endParaRPr lang="fr-FR" dirty="0"/>
          </a:p>
          <a:p>
            <a:r>
              <a:rPr lang="fr-FR" dirty="0"/>
              <a:t>- </a:t>
            </a:r>
            <a:r>
              <a:rPr lang="fr-FR" dirty="0" err="1"/>
              <a:t>Partnerships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established</a:t>
            </a:r>
            <a:r>
              <a:rPr lang="fr-FR" dirty="0"/>
              <a:t> major </a:t>
            </a:r>
            <a:r>
              <a:rPr lang="fr-FR" dirty="0" err="1"/>
              <a:t>research</a:t>
            </a:r>
            <a:r>
              <a:rPr lang="fr-FR" dirty="0"/>
              <a:t> countries (US, Canada, </a:t>
            </a:r>
            <a:r>
              <a:rPr lang="fr-FR" dirty="0" err="1"/>
              <a:t>Japan</a:t>
            </a:r>
            <a:r>
              <a:rPr lang="fr-FR" dirty="0"/>
              <a:t>...) ; </a:t>
            </a:r>
          </a:p>
          <a:p>
            <a:r>
              <a:rPr lang="fr-FR" dirty="0"/>
              <a:t>- </a:t>
            </a:r>
            <a:r>
              <a:rPr lang="fr-FR" dirty="0" err="1"/>
              <a:t>Partnerships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major countries (China, </a:t>
            </a:r>
            <a:r>
              <a:rPr lang="fr-FR" dirty="0" err="1"/>
              <a:t>India</a:t>
            </a:r>
            <a:r>
              <a:rPr lang="fr-FR" dirty="0"/>
              <a:t>, </a:t>
            </a:r>
            <a:r>
              <a:rPr lang="fr-FR" dirty="0" err="1"/>
              <a:t>Russia</a:t>
            </a:r>
            <a:r>
              <a:rPr lang="fr-FR" dirty="0"/>
              <a:t>, Brasil...).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FD80E68-DC0E-4BD8-8D88-A9B57CDD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</a:t>
            </a:r>
            <a:r>
              <a:rPr lang="fr-FR" dirty="0" err="1"/>
              <a:t>priorities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52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Horizon Europe : </a:t>
            </a:r>
            <a:r>
              <a:rPr lang="fr-FR" dirty="0" err="1"/>
              <a:t>towards</a:t>
            </a:r>
            <a:r>
              <a:rPr lang="fr-FR" dirty="0"/>
              <a:t> the « </a:t>
            </a:r>
            <a:r>
              <a:rPr lang="fr-FR" dirty="0" err="1"/>
              <a:t>Partnerships</a:t>
            </a:r>
            <a:r>
              <a:rPr lang="fr-FR" dirty="0"/>
              <a:t> » 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1323" r="959" b="3342"/>
          <a:stretch/>
        </p:blipFill>
        <p:spPr bwMode="auto">
          <a:xfrm>
            <a:off x="381000" y="1423852"/>
            <a:ext cx="8229600" cy="463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356093" y="4411908"/>
            <a:ext cx="914400" cy="967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418056" y="2194111"/>
            <a:ext cx="503583" cy="1092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81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23590" y="352697"/>
            <a:ext cx="7550330" cy="5799910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917561" y="1233912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391827" y="1565216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xplosion 1 9"/>
          <p:cNvSpPr/>
          <p:nvPr/>
        </p:nvSpPr>
        <p:spPr>
          <a:xfrm>
            <a:off x="2117508" y="1730868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xplosion 1 10"/>
          <p:cNvSpPr/>
          <p:nvPr/>
        </p:nvSpPr>
        <p:spPr>
          <a:xfrm>
            <a:off x="2280700" y="1896520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xplosion 1 11"/>
          <p:cNvSpPr/>
          <p:nvPr/>
        </p:nvSpPr>
        <p:spPr>
          <a:xfrm>
            <a:off x="3671041" y="5290293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xplosion 1 12"/>
          <p:cNvSpPr/>
          <p:nvPr/>
        </p:nvSpPr>
        <p:spPr>
          <a:xfrm>
            <a:off x="2391827" y="5468966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xplosion 1 13"/>
          <p:cNvSpPr/>
          <p:nvPr/>
        </p:nvSpPr>
        <p:spPr>
          <a:xfrm>
            <a:off x="8219092" y="4767437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xplosion 1 14"/>
          <p:cNvSpPr/>
          <p:nvPr/>
        </p:nvSpPr>
        <p:spPr>
          <a:xfrm>
            <a:off x="8219139" y="5455945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xplosion 1 15"/>
          <p:cNvSpPr/>
          <p:nvPr/>
        </p:nvSpPr>
        <p:spPr>
          <a:xfrm>
            <a:off x="8219139" y="4952549"/>
            <a:ext cx="132522" cy="165652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276849" y="2423160"/>
            <a:ext cx="123825" cy="85725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xplosion 1 18"/>
          <p:cNvSpPr/>
          <p:nvPr/>
        </p:nvSpPr>
        <p:spPr>
          <a:xfrm>
            <a:off x="8243436" y="750979"/>
            <a:ext cx="132522" cy="165652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xplosion 1 19"/>
          <p:cNvSpPr/>
          <p:nvPr/>
        </p:nvSpPr>
        <p:spPr>
          <a:xfrm>
            <a:off x="8241629" y="948681"/>
            <a:ext cx="132522" cy="165652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82362" y="4044456"/>
            <a:ext cx="17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170681" y="4066051"/>
            <a:ext cx="17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168409" y="4236428"/>
            <a:ext cx="17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168409" y="5063712"/>
            <a:ext cx="17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?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319" y="1745875"/>
            <a:ext cx="125016" cy="13563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809" y="5455945"/>
            <a:ext cx="125016" cy="13563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809" y="4782444"/>
            <a:ext cx="125016" cy="1356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917561" y="1357312"/>
            <a:ext cx="132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?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825" y="5479808"/>
            <a:ext cx="313591" cy="1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812800" y="1643063"/>
            <a:ext cx="7505700" cy="4235223"/>
          </a:xfrm>
        </p:spPr>
        <p:txBody>
          <a:bodyPr>
            <a:normAutofit fontScale="47500" lnSpcReduction="20000"/>
          </a:bodyPr>
          <a:lstStyle/>
          <a:p>
            <a:pPr marL="685800" indent="-685800" fontAlgn="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5500" dirty="0" err="1"/>
              <a:t>Starting</a:t>
            </a:r>
            <a:r>
              <a:rPr lang="fr-FR" sz="5500" dirty="0"/>
              <a:t> end of 2021 : first call open 7th of </a:t>
            </a:r>
            <a:r>
              <a:rPr lang="fr-FR" sz="5500" dirty="0" err="1"/>
              <a:t>October</a:t>
            </a:r>
            <a:r>
              <a:rPr lang="fr-FR" sz="5500" dirty="0"/>
              <a:t> (</a:t>
            </a:r>
            <a:r>
              <a:rPr lang="fr-FR" sz="5500" dirty="0" err="1"/>
              <a:t>Biodiversa</a:t>
            </a:r>
            <a:r>
              <a:rPr lang="fr-FR" sz="5500" dirty="0"/>
              <a:t>+)</a:t>
            </a:r>
          </a:p>
          <a:p>
            <a:pPr marL="685800" indent="-685800" fontAlgn="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5500" dirty="0"/>
              <a:t> participation in about 12 1</a:t>
            </a:r>
            <a:r>
              <a:rPr lang="fr-FR" sz="5500" baseline="30000" dirty="0"/>
              <a:t>st</a:t>
            </a:r>
            <a:r>
              <a:rPr lang="fr-FR" sz="5500" dirty="0"/>
              <a:t> </a:t>
            </a:r>
            <a:r>
              <a:rPr lang="fr-FR" sz="5500" dirty="0" err="1"/>
              <a:t>wave</a:t>
            </a:r>
            <a:r>
              <a:rPr lang="fr-FR" sz="5500" dirty="0"/>
              <a:t> </a:t>
            </a:r>
            <a:r>
              <a:rPr lang="fr-FR" sz="5500" dirty="0" err="1"/>
              <a:t>Partnerships</a:t>
            </a:r>
            <a:endParaRPr lang="fr-FR" sz="5500" dirty="0"/>
          </a:p>
          <a:p>
            <a:pPr marL="685800" indent="-685800" fontAlgn="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5500" dirty="0"/>
              <a:t>1 call per </a:t>
            </a:r>
            <a:r>
              <a:rPr lang="fr-FR" sz="5500" dirty="0" err="1"/>
              <a:t>year</a:t>
            </a:r>
            <a:r>
              <a:rPr lang="fr-FR" sz="5500" dirty="0"/>
              <a:t> for 6 </a:t>
            </a:r>
            <a:r>
              <a:rPr lang="fr-FR" sz="5500" dirty="0" err="1"/>
              <a:t>years</a:t>
            </a:r>
            <a:endParaRPr lang="fr-FR" sz="5500" dirty="0"/>
          </a:p>
          <a:p>
            <a:pPr marL="685800" indent="-685800" fontAlgn="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5500" dirty="0" err="1"/>
              <a:t>Several</a:t>
            </a:r>
            <a:r>
              <a:rPr lang="fr-FR" sz="5500" dirty="0"/>
              <a:t> 2</a:t>
            </a:r>
            <a:r>
              <a:rPr lang="fr-FR" sz="5500" baseline="30000" dirty="0"/>
              <a:t>nd</a:t>
            </a:r>
            <a:r>
              <a:rPr lang="fr-FR" sz="5500" dirty="0"/>
              <a:t> </a:t>
            </a:r>
            <a:r>
              <a:rPr lang="fr-FR" sz="5500" dirty="0" err="1"/>
              <a:t>wave</a:t>
            </a:r>
            <a:r>
              <a:rPr lang="fr-FR" sz="5500" dirty="0"/>
              <a:t> </a:t>
            </a:r>
            <a:r>
              <a:rPr lang="fr-FR" sz="5500" dirty="0" err="1"/>
              <a:t>Partnerships</a:t>
            </a:r>
            <a:r>
              <a:rPr lang="fr-FR" sz="5500" dirty="0"/>
              <a:t> </a:t>
            </a:r>
            <a:r>
              <a:rPr lang="fr-FR" sz="5500" dirty="0" err="1"/>
              <a:t>under</a:t>
            </a:r>
            <a:r>
              <a:rPr lang="fr-FR" sz="5500" dirty="0"/>
              <a:t> </a:t>
            </a:r>
            <a:r>
              <a:rPr lang="fr-FR" sz="5500" dirty="0" err="1"/>
              <a:t>consideration</a:t>
            </a:r>
            <a:r>
              <a:rPr lang="fr-FR" sz="5500" dirty="0"/>
              <a:t> - </a:t>
            </a:r>
            <a:r>
              <a:rPr lang="en-US" sz="5500" dirty="0" err="1"/>
              <a:t>cf</a:t>
            </a:r>
            <a:r>
              <a:rPr lang="en-US" sz="5500" dirty="0"/>
              <a:t> preparatory CSAs (H2020 like EBRA or HE: </a:t>
            </a:r>
            <a:r>
              <a:rPr lang="en-US" sz="5500" dirty="0" err="1"/>
              <a:t>GreenERAHub</a:t>
            </a:r>
            <a:r>
              <a:rPr lang="en-US" sz="5500" dirty="0"/>
              <a:t>, Design OH-AMR, etc.)</a:t>
            </a:r>
            <a:endParaRPr lang="fr-FR" sz="5500" dirty="0"/>
          </a:p>
          <a:p>
            <a:pPr fontAlgn="t">
              <a:lnSpc>
                <a:spcPct val="120000"/>
              </a:lnSpc>
            </a:pPr>
            <a:endParaRPr lang="en-US" sz="5500" dirty="0"/>
          </a:p>
          <a:p>
            <a:pPr fontAlgn="t">
              <a:lnSpc>
                <a:spcPct val="120000"/>
              </a:lnSpc>
            </a:pPr>
            <a:endParaRPr lang="en-US" sz="55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572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0999" y="294516"/>
            <a:ext cx="8344989" cy="656699"/>
          </a:xfrm>
        </p:spPr>
        <p:txBody>
          <a:bodyPr>
            <a:noAutofit/>
          </a:bodyPr>
          <a:lstStyle/>
          <a:p>
            <a:r>
              <a:rPr lang="en-US" sz="3200" dirty="0"/>
              <a:t>2 / Schemes directed at improving French participation in European </a:t>
            </a:r>
            <a:r>
              <a:rPr lang="en-US" sz="3200" dirty="0" err="1"/>
              <a:t>programmes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1008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528196"/>
            <a:ext cx="8229600" cy="6566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Establishing European or International Scientific Networks (MRSEI)</a:t>
            </a:r>
            <a:r>
              <a:rPr lang="en-US" sz="3200" dirty="0"/>
              <a:t/>
            </a:r>
            <a:br>
              <a:rPr lang="en-US" sz="3200" dirty="0"/>
            </a:b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1379577"/>
            <a:ext cx="7924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/>
              <a:t>Created</a:t>
            </a:r>
            <a:r>
              <a:rPr lang="en-US" sz="2200" dirty="0"/>
              <a:t>: 2015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/>
              <a:t>Objective</a:t>
            </a:r>
            <a:r>
              <a:rPr lang="en-US" sz="2200" dirty="0"/>
              <a:t>: aims to strengthen the position and outreach of French research on the European and international scene by helping to prepare a proposal to a call, coordinated by a French partner.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/>
              <a:t>Eligibility</a:t>
            </a:r>
            <a:r>
              <a:rPr lang="en-US" sz="2200" dirty="0"/>
              <a:t>: Research &amp; knowledge </a:t>
            </a:r>
            <a:r>
              <a:rPr lang="en-US" sz="2200" dirty="0" err="1"/>
              <a:t>organisations</a:t>
            </a:r>
            <a:r>
              <a:rPr lang="en-US" sz="2200" dirty="0"/>
              <a:t> (companies not eligible) – A single Fr. PI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A call must be identified in the proposal. Target calls include ERC Synergy, MSCA, EIC…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Networking costs =&gt; Fr. PI funds involvement of foreign future partners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2 to 3 deadlines per year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/>
              <a:t>Duration</a:t>
            </a:r>
            <a:r>
              <a:rPr lang="en-US" sz="2200" dirty="0"/>
              <a:t>: 24 months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/>
              <a:t>Maximum grant</a:t>
            </a:r>
            <a:r>
              <a:rPr lang="en-US" sz="2200" dirty="0"/>
              <a:t>: 30K€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855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796834" y="1635761"/>
            <a:ext cx="7348100" cy="4368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Created</a:t>
            </a:r>
            <a:r>
              <a:rPr lang="en-US" dirty="0"/>
              <a:t>: 2016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Objective</a:t>
            </a:r>
            <a:r>
              <a:rPr lang="en-US" dirty="0"/>
              <a:t>: reinforce the success of French researchers for the “Starting grants” and “Consolidator grants” calls for proposals of the European Research Council (ERC)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Eligibility/selection</a:t>
            </a:r>
            <a:r>
              <a:rPr lang="en-US" dirty="0"/>
              <a:t>: A graded applicants from the previous ERC session (French R&amp;K </a:t>
            </a:r>
            <a:r>
              <a:rPr lang="en-US" dirty="0" err="1"/>
              <a:t>organisations</a:t>
            </a:r>
            <a:r>
              <a:rPr lang="en-US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Target</a:t>
            </a:r>
            <a:r>
              <a:rPr lang="en-US" dirty="0"/>
              <a:t>: resubmission to Starting and Consolidator ERC grants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Duration</a:t>
            </a:r>
            <a:r>
              <a:rPr lang="en-US" dirty="0"/>
              <a:t>: 24 months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Maximum grant</a:t>
            </a:r>
            <a:r>
              <a:rPr lang="en-US" dirty="0"/>
              <a:t>: 100K€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Springboard-ERC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9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770708" y="1605281"/>
            <a:ext cx="7839892" cy="460248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b="1" dirty="0"/>
              <a:t>Creation</a:t>
            </a:r>
            <a:r>
              <a:rPr lang="en-US" sz="3300" dirty="0"/>
              <a:t>: </a:t>
            </a: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2022</a:t>
            </a:r>
            <a:r>
              <a:rPr lang="en-US" sz="3300" dirty="0"/>
              <a:t> (pilot in SSH)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b="1" dirty="0"/>
              <a:t>Objective</a:t>
            </a:r>
            <a:r>
              <a:rPr lang="en-US" sz="3300" dirty="0"/>
              <a:t>: host young post-doctoral researchers who are seeking to boost their international visibility and submit a future application to an ERC </a:t>
            </a:r>
            <a:r>
              <a:rPr lang="en-US" sz="3300" dirty="0" err="1"/>
              <a:t>programme</a:t>
            </a:r>
            <a:r>
              <a:rPr lang="en-US" sz="3300" dirty="0"/>
              <a:t>, in particular Starting grants and Consolidator grants.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b="1" dirty="0"/>
              <a:t>Eligibility</a:t>
            </a:r>
            <a:r>
              <a:rPr lang="en-US" sz="3300" dirty="0"/>
              <a:t>: PhDs (French or foreign) who have defended their doctorate less than three years ago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b="1" dirty="0"/>
              <a:t>Target/requirement</a:t>
            </a:r>
            <a:r>
              <a:rPr lang="en-US" sz="3300" dirty="0"/>
              <a:t>: application to an ERC Starting (or Consolidator) grant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b="1" dirty="0"/>
              <a:t>Selection</a:t>
            </a:r>
            <a:r>
              <a:rPr lang="en-US" sz="3300" dirty="0"/>
              <a:t>: application file  + oral examination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b="1" dirty="0"/>
              <a:t>Duration</a:t>
            </a:r>
            <a:r>
              <a:rPr lang="en-US" sz="3300" dirty="0"/>
              <a:t>: 24 months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b="1" dirty="0"/>
              <a:t>Maximum grant</a:t>
            </a:r>
            <a:r>
              <a:rPr lang="en-US" sz="3300" dirty="0"/>
              <a:t>: yet to be defined. Salary will be included.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Access-ERC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53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E8319D8-AD46-CB44-AACB-0D043EFE9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534" y="1732742"/>
            <a:ext cx="8019626" cy="326597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12 </a:t>
            </a:r>
            <a:r>
              <a:rPr lang="fr-FR" b="1" dirty="0" err="1"/>
              <a:t>cofunded</a:t>
            </a:r>
            <a:r>
              <a:rPr lang="fr-FR" b="1" dirty="0"/>
              <a:t> </a:t>
            </a:r>
            <a:r>
              <a:rPr lang="fr-FR" b="1" dirty="0" err="1"/>
              <a:t>projects</a:t>
            </a:r>
            <a:r>
              <a:rPr lang="fr-FR" b="1" dirty="0"/>
              <a:t> </a:t>
            </a:r>
            <a:r>
              <a:rPr lang="fr-FR" dirty="0"/>
              <a:t>(in 12 </a:t>
            </a:r>
            <a:r>
              <a:rPr lang="fr-FR" dirty="0" err="1"/>
              <a:t>different</a:t>
            </a:r>
            <a:r>
              <a:rPr lang="fr-FR" dirty="0"/>
              <a:t> calls)</a:t>
            </a:r>
          </a:p>
          <a:p>
            <a:endParaRPr lang="fr-FR" dirty="0"/>
          </a:p>
          <a:p>
            <a:r>
              <a:rPr lang="fr-FR" dirty="0"/>
              <a:t>Joint participation in </a:t>
            </a:r>
            <a:r>
              <a:rPr lang="fr-FR" b="1" dirty="0"/>
              <a:t>33 </a:t>
            </a:r>
            <a:r>
              <a:rPr lang="fr-FR" b="1" dirty="0" err="1"/>
              <a:t>European</a:t>
            </a:r>
            <a:r>
              <a:rPr lang="fr-FR" b="1" dirty="0"/>
              <a:t> P2P </a:t>
            </a:r>
            <a:r>
              <a:rPr lang="fr-FR" dirty="0"/>
              <a:t>partnerships </a:t>
            </a:r>
            <a:r>
              <a:rPr lang="fr-FR" dirty="0" err="1"/>
              <a:t>across</a:t>
            </a:r>
            <a:r>
              <a:rPr lang="fr-FR" dirty="0"/>
              <a:t> FP7 and 8</a:t>
            </a:r>
          </a:p>
          <a:p>
            <a:r>
              <a:rPr lang="fr-FR" dirty="0"/>
              <a:t>Joint </a:t>
            </a:r>
            <a:r>
              <a:rPr lang="fr-FR" dirty="0" err="1"/>
              <a:t>membership</a:t>
            </a:r>
            <a:r>
              <a:rPr lang="fr-FR" dirty="0"/>
              <a:t> of 4 </a:t>
            </a:r>
            <a:r>
              <a:rPr lang="fr-FR" dirty="0" err="1"/>
              <a:t>JPIs</a:t>
            </a:r>
            <a:endParaRPr lang="fr-FR" dirty="0"/>
          </a:p>
          <a:p>
            <a:endParaRPr lang="fr-FR" dirty="0"/>
          </a:p>
          <a:p>
            <a:r>
              <a:rPr lang="fr-FR" dirty="0"/>
              <a:t>=&gt; </a:t>
            </a:r>
            <a:r>
              <a:rPr lang="fr-FR" dirty="0" err="1"/>
              <a:t>Many</a:t>
            </a:r>
            <a:r>
              <a:rPr lang="fr-FR" dirty="0"/>
              <a:t> more joint calls </a:t>
            </a:r>
            <a:r>
              <a:rPr lang="fr-FR" dirty="0" err="1"/>
              <a:t>launched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(circa 45)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E5A2607-0C3E-C041-B754-33E9FD8F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III/ Focus on French-</a:t>
            </a:r>
            <a:r>
              <a:rPr lang="fr-FR" sz="3600" dirty="0" err="1"/>
              <a:t>Lithuanian</a:t>
            </a:r>
            <a:r>
              <a:rPr lang="fr-FR" sz="3600" dirty="0"/>
              <a:t> </a:t>
            </a:r>
            <a:r>
              <a:rPr lang="fr-FR" sz="3600" dirty="0" err="1"/>
              <a:t>cooperation</a:t>
            </a:r>
            <a:r>
              <a:rPr lang="fr-FR" sz="3600" dirty="0"/>
              <a:t> </a:t>
            </a:r>
            <a:r>
              <a:rPr lang="fr-FR" sz="3600" dirty="0" err="1"/>
              <a:t>through</a:t>
            </a:r>
            <a:r>
              <a:rPr lang="fr-FR" sz="3600" dirty="0"/>
              <a:t> ANR </a:t>
            </a:r>
            <a:r>
              <a:rPr lang="fr-FR" sz="3600" dirty="0" err="1"/>
              <a:t>funding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864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Example of </a:t>
            </a:r>
            <a:r>
              <a:rPr lang="fr-FR" dirty="0" err="1"/>
              <a:t>cofunded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3" name="Sous-titre 1">
            <a:extLst>
              <a:ext uri="{FF2B5EF4-FFF2-40B4-BE49-F238E27FC236}">
                <a16:creationId xmlns:a16="http://schemas.microsoft.com/office/drawing/2014/main" id="{B87001A1-A7DD-48E3-B7E3-D7811BF3F844}"/>
              </a:ext>
            </a:extLst>
          </p:cNvPr>
          <p:cNvSpPr txBox="1">
            <a:spLocks/>
          </p:cNvSpPr>
          <p:nvPr/>
        </p:nvSpPr>
        <p:spPr>
          <a:xfrm>
            <a:off x="372534" y="1828801"/>
            <a:ext cx="8238066" cy="4572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fr-FR" sz="3400" b="1" dirty="0"/>
              <a:t>Project MILEDI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Multiscale Modelling of Impaired </a:t>
            </a:r>
            <a:r>
              <a:rPr lang="en-US" sz="3400" dirty="0" err="1"/>
              <a:t>LEarning</a:t>
            </a:r>
            <a:r>
              <a:rPr lang="en-US" sz="3400" dirty="0"/>
              <a:t> in Alzheimer’s Disease and Innovative Treatments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endParaRPr lang="fr-FR" sz="3400" b="1" dirty="0"/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fr-FR" sz="3400" b="1" dirty="0"/>
              <a:t>FLAG-ERA 2019 – HBP (</a:t>
            </a:r>
            <a:r>
              <a:rPr lang="fr-FR" sz="3400" b="1" dirty="0" err="1"/>
              <a:t>Human</a:t>
            </a:r>
            <a:r>
              <a:rPr lang="fr-FR" sz="3400" b="1" dirty="0"/>
              <a:t> Brain Project </a:t>
            </a:r>
            <a:r>
              <a:rPr lang="fr-FR" sz="3400" b="1" dirty="0" err="1"/>
              <a:t>flagship</a:t>
            </a:r>
            <a:r>
              <a:rPr lang="fr-FR" sz="3400" b="1" dirty="0"/>
              <a:t>)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fr-FR" sz="3400" dirty="0"/>
              <a:t>LT-FR-IT (</a:t>
            </a:r>
            <a:r>
              <a:rPr lang="fr-FR" sz="3400" dirty="0" err="1"/>
              <a:t>funded</a:t>
            </a:r>
            <a:r>
              <a:rPr lang="fr-FR" sz="3400" dirty="0"/>
              <a:t> by LMT-ANR-MIUR)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fr-FR" sz="3400" b="1" dirty="0" err="1"/>
              <a:t>Coordinated</a:t>
            </a:r>
            <a:r>
              <a:rPr lang="fr-FR" sz="3400" b="1" dirty="0"/>
              <a:t> by </a:t>
            </a:r>
            <a:r>
              <a:rPr lang="fr-FR" sz="3400" b="1" dirty="0" err="1"/>
              <a:t>Ausra</a:t>
            </a:r>
            <a:r>
              <a:rPr lang="fr-FR" sz="3400" b="1" dirty="0"/>
              <a:t> SAUDARGIENE </a:t>
            </a:r>
            <a:r>
              <a:rPr lang="en-US" sz="3400" dirty="0"/>
              <a:t>Lithuanian University of Health Sciences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fr-FR" sz="3400" dirty="0" err="1"/>
              <a:t>With</a:t>
            </a:r>
            <a:r>
              <a:rPr lang="fr-FR" sz="3400" dirty="0"/>
              <a:t> </a:t>
            </a:r>
            <a:r>
              <a:rPr lang="fr-FR" sz="3400" b="1" dirty="0"/>
              <a:t>Hélène MARIE </a:t>
            </a:r>
            <a:r>
              <a:rPr lang="fr-FR" sz="3400" dirty="0"/>
              <a:t>Institute of </a:t>
            </a:r>
            <a:r>
              <a:rPr lang="fr-FR" sz="3400" dirty="0" err="1"/>
              <a:t>molecular</a:t>
            </a:r>
            <a:r>
              <a:rPr lang="fr-FR" sz="3400" dirty="0"/>
              <a:t> and cellular </a:t>
            </a:r>
            <a:r>
              <a:rPr lang="fr-FR" sz="3400" dirty="0" err="1"/>
              <a:t>pharmacology</a:t>
            </a:r>
            <a:r>
              <a:rPr lang="fr-FR" sz="3400" dirty="0"/>
              <a:t> (CNRS, Nice) 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And </a:t>
            </a:r>
            <a:r>
              <a:rPr lang="fr-FR" sz="3400" b="1" dirty="0" err="1"/>
              <a:t>Michele</a:t>
            </a:r>
            <a:r>
              <a:rPr lang="fr-FR" sz="3400" b="1" dirty="0"/>
              <a:t> MIGLIORE</a:t>
            </a:r>
            <a:r>
              <a:rPr lang="fr-FR" sz="3400" dirty="0"/>
              <a:t>,</a:t>
            </a:r>
            <a:r>
              <a:rPr lang="en-US" sz="3400" dirty="0"/>
              <a:t> Institute of Biophysics, CNR, Palermo)</a:t>
            </a:r>
          </a:p>
          <a:p>
            <a:pPr fontAlgn="t">
              <a:lnSpc>
                <a:spcPct val="120000"/>
              </a:lnSpc>
            </a:pPr>
            <a:endParaRPr lang="en-US" sz="3400" b="1" dirty="0"/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en-US" sz="3400" b="1" dirty="0"/>
              <a:t>Objective</a:t>
            </a:r>
            <a:r>
              <a:rPr lang="en-US" sz="3400" dirty="0"/>
              <a:t> : develop a new multi-scale (integrated molecular, cellular and network levels) data-driven in </a:t>
            </a:r>
            <a:r>
              <a:rPr lang="en-US" sz="3400" dirty="0" err="1"/>
              <a:t>silico</a:t>
            </a:r>
            <a:r>
              <a:rPr lang="en-US" sz="3400" dirty="0"/>
              <a:t> model of the hippocampal CA1 region under Alzheimer's disease conditions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endParaRPr lang="en-US" sz="3400" dirty="0"/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- Fr Partner in charge of </a:t>
            </a:r>
            <a:r>
              <a:rPr lang="fr-FR" sz="3400" dirty="0" err="1"/>
              <a:t>electrophysiology</a:t>
            </a:r>
            <a:r>
              <a:rPr lang="fr-FR" sz="3400" dirty="0"/>
              <a:t> </a:t>
            </a:r>
            <a:r>
              <a:rPr lang="fr-FR" sz="3400" dirty="0" err="1"/>
              <a:t>recordings</a:t>
            </a:r>
            <a:endParaRPr lang="fr-FR" sz="3400" dirty="0"/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fr-FR" sz="3400" dirty="0"/>
              <a:t>- </a:t>
            </a:r>
            <a:r>
              <a:rPr lang="fr-FR" sz="3400" dirty="0" err="1"/>
              <a:t>Lithuanian</a:t>
            </a:r>
            <a:r>
              <a:rPr lang="fr-FR" sz="3400" dirty="0"/>
              <a:t> and </a:t>
            </a:r>
            <a:r>
              <a:rPr lang="fr-FR" sz="3400" dirty="0" err="1"/>
              <a:t>Italian</a:t>
            </a:r>
            <a:r>
              <a:rPr lang="fr-FR" sz="3400" dirty="0"/>
              <a:t> </a:t>
            </a:r>
            <a:r>
              <a:rPr lang="fr-FR" sz="3400" dirty="0" err="1"/>
              <a:t>partners</a:t>
            </a:r>
            <a:r>
              <a:rPr lang="fr-FR" sz="3400" dirty="0"/>
              <a:t> </a:t>
            </a:r>
            <a:r>
              <a:rPr lang="en-US" sz="3400" dirty="0"/>
              <a:t>in charge of computational modelling</a:t>
            </a:r>
            <a:endParaRPr lang="en-US" sz="3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8" y="3342403"/>
            <a:ext cx="285749" cy="1728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8" y="3872502"/>
            <a:ext cx="290512" cy="1870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8067673" y="3601911"/>
            <a:ext cx="285749" cy="1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117CDC78-24A8-4A42-967C-5195DF720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534" y="1658983"/>
            <a:ext cx="8238066" cy="3959497"/>
          </a:xfrm>
        </p:spPr>
        <p:txBody>
          <a:bodyPr>
            <a:noAutofit/>
          </a:bodyPr>
          <a:lstStyle/>
          <a:p>
            <a:r>
              <a:rPr lang="fr-FR" sz="2000" dirty="0"/>
              <a:t>Public organisation - </a:t>
            </a:r>
            <a:r>
              <a:rPr lang="fr-FR" sz="2000" dirty="0" err="1"/>
              <a:t>Created</a:t>
            </a:r>
            <a:r>
              <a:rPr lang="fr-FR" sz="2000" dirty="0"/>
              <a:t> in 2005- Under the French Ministry of </a:t>
            </a:r>
            <a:r>
              <a:rPr lang="fr-FR" sz="2000" dirty="0" err="1"/>
              <a:t>research</a:t>
            </a:r>
            <a:r>
              <a:rPr lang="fr-FR" sz="2000" dirty="0"/>
              <a:t> and </a:t>
            </a:r>
            <a:r>
              <a:rPr lang="fr-FR" sz="2000" dirty="0" err="1"/>
              <a:t>higher</a:t>
            </a:r>
            <a:r>
              <a:rPr lang="fr-FR" sz="2000" dirty="0"/>
              <a:t> </a:t>
            </a:r>
            <a:r>
              <a:rPr lang="fr-FR" sz="2000" dirty="0" err="1"/>
              <a:t>education</a:t>
            </a:r>
            <a:r>
              <a:rPr lang="fr-FR" sz="2000" dirty="0"/>
              <a:t> (MESRI)</a:t>
            </a:r>
          </a:p>
          <a:p>
            <a:endParaRPr lang="fr-FR" sz="2000" dirty="0"/>
          </a:p>
          <a:p>
            <a:r>
              <a:rPr lang="fr-FR" sz="2000" dirty="0"/>
              <a:t>5 missions</a:t>
            </a:r>
          </a:p>
          <a:p>
            <a:endParaRPr lang="fr-FR" sz="1800" dirty="0"/>
          </a:p>
          <a:p>
            <a:r>
              <a:rPr lang="en-US" sz="1800" dirty="0"/>
              <a:t>- To fund and promote the development of basic and applied research, technological innovation, technology transfer and public-private partnerships</a:t>
            </a:r>
          </a:p>
          <a:p>
            <a:r>
              <a:rPr lang="en-US" sz="1800" dirty="0"/>
              <a:t>- To implement the Action Plan approved by the French Ministry of Research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To manage major government investment </a:t>
            </a:r>
            <a:r>
              <a:rPr lang="en-US" sz="1800" dirty="0" err="1"/>
              <a:t>programmes</a:t>
            </a:r>
            <a:r>
              <a:rPr lang="en-US" sz="1800" dirty="0"/>
              <a:t> in the fields of higher education and research </a:t>
            </a:r>
          </a:p>
          <a:p>
            <a:pPr marL="285750" indent="-285750"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To strengthen scientific cooperation across Europe and worldwide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r>
              <a:rPr lang="en-US" sz="1800" dirty="0"/>
              <a:t>- To </a:t>
            </a:r>
            <a:r>
              <a:rPr lang="en-US" sz="1800" dirty="0" err="1"/>
              <a:t>analyse</a:t>
            </a:r>
            <a:r>
              <a:rPr lang="en-US" sz="1800" dirty="0"/>
              <a:t> trends in research offering and assess the impact of the funding it allocates (added 2014)</a:t>
            </a:r>
            <a:endParaRPr lang="fr-FR" sz="1800" dirty="0"/>
          </a:p>
          <a:p>
            <a:endParaRPr lang="fr-FR" sz="16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110F9EA-FF80-4CAB-A195-53FB8F1F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4516"/>
            <a:ext cx="8229600" cy="656699"/>
          </a:xfrm>
        </p:spPr>
        <p:txBody>
          <a:bodyPr>
            <a:noAutofit/>
          </a:bodyPr>
          <a:lstStyle/>
          <a:p>
            <a:r>
              <a:rPr lang="fr-FR" sz="3200" dirty="0"/>
              <a:t>ANR – A </a:t>
            </a:r>
            <a:r>
              <a:rPr lang="fr-FR" sz="3200" dirty="0" err="1"/>
              <a:t>project</a:t>
            </a:r>
            <a:r>
              <a:rPr lang="fr-FR" sz="3200" dirty="0"/>
              <a:t> </a:t>
            </a:r>
            <a:r>
              <a:rPr lang="fr-FR" sz="3200" dirty="0" err="1"/>
              <a:t>funding</a:t>
            </a:r>
            <a:r>
              <a:rPr lang="fr-FR" sz="3200" dirty="0"/>
              <a:t> </a:t>
            </a:r>
            <a:r>
              <a:rPr lang="fr-FR" sz="3200" dirty="0" err="1"/>
              <a:t>agency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61461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613" y="2766254"/>
            <a:ext cx="8229600" cy="656699"/>
          </a:xfrm>
        </p:spPr>
        <p:txBody>
          <a:bodyPr>
            <a:noAutofit/>
          </a:bodyPr>
          <a:lstStyle/>
          <a:p>
            <a:pPr algn="ctr"/>
            <a:r>
              <a:rPr lang="fr-FR" sz="3600" dirty="0" err="1"/>
              <a:t>Thank</a:t>
            </a:r>
            <a:r>
              <a:rPr lang="fr-FR" sz="3600" dirty="0"/>
              <a:t> </a:t>
            </a:r>
            <a:r>
              <a:rPr lang="fr-FR" sz="3600" dirty="0" err="1"/>
              <a:t>you</a:t>
            </a:r>
            <a:r>
              <a:rPr lang="fr-FR" sz="3600" dirty="0"/>
              <a:t> for </a:t>
            </a:r>
            <a:r>
              <a:rPr lang="fr-FR" sz="3600" dirty="0" err="1"/>
              <a:t>your</a:t>
            </a:r>
            <a:r>
              <a:rPr lang="fr-FR" sz="3600" dirty="0"/>
              <a:t> attention</a:t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>https://anr.fr</a:t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>
                <a:hlinkClick r:id="rId2"/>
              </a:rPr>
              <a:t>pierre-olivier.pin@anr.fr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9788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47EB759-23E1-46B9-A29E-B5894DE5F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533" y="1757681"/>
            <a:ext cx="8229600" cy="3931920"/>
          </a:xfrm>
        </p:spPr>
        <p:txBody>
          <a:bodyPr>
            <a:no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dirty="0"/>
              <a:t>all </a:t>
            </a:r>
            <a:r>
              <a:rPr lang="fr-FR" sz="2000" dirty="0" err="1"/>
              <a:t>fields</a:t>
            </a:r>
            <a:r>
              <a:rPr lang="fr-FR" sz="2000" dirty="0"/>
              <a:t> of science and all types of </a:t>
            </a:r>
            <a:r>
              <a:rPr lang="fr-FR" sz="2000" dirty="0" err="1"/>
              <a:t>research</a:t>
            </a:r>
            <a:r>
              <a:rPr lang="fr-FR" sz="2000" dirty="0"/>
              <a:t> (basic, </a:t>
            </a:r>
            <a:r>
              <a:rPr lang="fr-FR" sz="2000" dirty="0" err="1"/>
              <a:t>applied</a:t>
            </a:r>
            <a:r>
              <a:rPr lang="fr-FR" sz="2000" dirty="0"/>
              <a:t>, </a:t>
            </a:r>
            <a:r>
              <a:rPr lang="fr-FR" sz="2000" dirty="0" err="1"/>
              <a:t>experimental</a:t>
            </a:r>
            <a:r>
              <a:rPr lang="fr-FR" sz="2000" dirty="0"/>
              <a:t>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dirty="0"/>
              <a:t>Public or </a:t>
            </a:r>
            <a:r>
              <a:rPr lang="fr-FR" sz="2000" dirty="0" err="1"/>
              <a:t>private</a:t>
            </a:r>
            <a:r>
              <a:rPr lang="fr-FR" sz="2000" dirty="0"/>
              <a:t> </a:t>
            </a:r>
            <a:r>
              <a:rPr lang="fr-FR" sz="2000" dirty="0" err="1"/>
              <a:t>funding</a:t>
            </a:r>
            <a:r>
              <a:rPr lang="fr-FR" sz="2000" dirty="0"/>
              <a:t> </a:t>
            </a:r>
            <a:r>
              <a:rPr lang="fr-FR" sz="2000" dirty="0" err="1"/>
              <a:t>recipients</a:t>
            </a:r>
            <a:r>
              <a:rPr lang="fr-FR" sz="2000" dirty="0"/>
              <a:t>: </a:t>
            </a:r>
            <a:r>
              <a:rPr lang="fr-FR" sz="2000" dirty="0" err="1"/>
              <a:t>universities</a:t>
            </a:r>
            <a:r>
              <a:rPr lang="fr-FR" sz="2000" dirty="0"/>
              <a:t>, </a:t>
            </a:r>
            <a:r>
              <a:rPr lang="fr-FR" sz="2000" dirty="0" err="1"/>
              <a:t>research</a:t>
            </a:r>
            <a:r>
              <a:rPr lang="fr-FR" sz="2000" dirty="0"/>
              <a:t> organisations, </a:t>
            </a:r>
            <a:r>
              <a:rPr lang="fr-FR" sz="2000" dirty="0" err="1"/>
              <a:t>foundations</a:t>
            </a:r>
            <a:r>
              <a:rPr lang="fr-FR" sz="2000" dirty="0"/>
              <a:t>, commercial </a:t>
            </a:r>
            <a:r>
              <a:rPr lang="fr-FR" sz="2000" dirty="0" err="1"/>
              <a:t>companies</a:t>
            </a:r>
            <a:r>
              <a:rPr lang="fr-FR" sz="2000" dirty="0"/>
              <a:t>...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dirty="0" err="1"/>
              <a:t>Various</a:t>
            </a:r>
            <a:r>
              <a:rPr lang="fr-FR" sz="2000" dirty="0"/>
              <a:t> instruments </a:t>
            </a:r>
            <a:r>
              <a:rPr lang="fr-FR" sz="2000" dirty="0" err="1"/>
              <a:t>described</a:t>
            </a:r>
            <a:r>
              <a:rPr lang="fr-FR" sz="2000" dirty="0"/>
              <a:t> in a </a:t>
            </a:r>
            <a:r>
              <a:rPr lang="fr-FR" sz="2000" dirty="0" err="1"/>
              <a:t>yearly</a:t>
            </a:r>
            <a:r>
              <a:rPr lang="fr-FR" sz="2000" dirty="0"/>
              <a:t> Action Plan (</a:t>
            </a:r>
            <a:r>
              <a:rPr lang="fr-FR" sz="2000" dirty="0">
                <a:hlinkClick r:id="rId2"/>
              </a:rPr>
              <a:t>https://anr.fr/fr/pa2022/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dirty="0" err="1"/>
              <a:t>Annual</a:t>
            </a:r>
            <a:r>
              <a:rPr lang="fr-FR" sz="2000" dirty="0"/>
              <a:t> </a:t>
            </a:r>
            <a:r>
              <a:rPr lang="fr-FR" sz="2000" dirty="0" err="1"/>
              <a:t>activity</a:t>
            </a:r>
            <a:r>
              <a:rPr lang="fr-FR" sz="2000" dirty="0"/>
              <a:t> report </a:t>
            </a:r>
            <a:r>
              <a:rPr lang="fr-FR" sz="2000" u="sng" dirty="0">
                <a:hlinkClick r:id="rId3"/>
              </a:rPr>
              <a:t>https://anr.fr/en/anrs-role-in-research/the-agency/documents/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D94602C-CEC2-45BF-94AD-6DEB8DE6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remit</a:t>
            </a:r>
          </a:p>
        </p:txBody>
      </p:sp>
    </p:spTree>
    <p:extLst>
      <p:ext uri="{BB962C8B-B14F-4D97-AF65-F5344CB8AC3E}">
        <p14:creationId xmlns:p14="http://schemas.microsoft.com/office/powerpoint/2010/main" val="342640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action cycle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280965" y="1700808"/>
            <a:ext cx="4455548" cy="3416199"/>
            <a:chOff x="3041285" y="1124743"/>
            <a:chExt cx="5940728" cy="4554932"/>
          </a:xfrm>
        </p:grpSpPr>
        <p:sp>
          <p:nvSpPr>
            <p:cNvPr id="4" name="Ellipse 3"/>
            <p:cNvSpPr/>
            <p:nvPr/>
          </p:nvSpPr>
          <p:spPr>
            <a:xfrm>
              <a:off x="4359376" y="1760416"/>
              <a:ext cx="3459622" cy="33847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01739" y="1124743"/>
              <a:ext cx="3708706" cy="10259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</a:rPr>
                <a:t>Programme </a:t>
              </a:r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definition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1400" dirty="0"/>
                <a:t>(</a:t>
              </a:r>
              <a:r>
                <a:rPr lang="fr-FR" sz="1400" dirty="0" err="1"/>
                <a:t>scientific</a:t>
              </a:r>
              <a:r>
                <a:rPr lang="fr-FR" sz="1400" dirty="0"/>
                <a:t> </a:t>
              </a:r>
              <a:r>
                <a:rPr lang="fr-FR" sz="1400" dirty="0" err="1"/>
                <a:t>priorities</a:t>
              </a:r>
              <a:r>
                <a:rPr lang="fr-FR" sz="1400" dirty="0"/>
                <a:t>, instruments, </a:t>
              </a:r>
            </a:p>
            <a:p>
              <a:pPr algn="ctr"/>
              <a:r>
                <a:rPr lang="fr-FR" sz="1400" dirty="0"/>
                <a:t>International </a:t>
              </a:r>
              <a:r>
                <a:rPr lang="fr-FR" sz="1400" dirty="0" err="1"/>
                <a:t>cooperation</a:t>
              </a:r>
              <a:r>
                <a:rPr lang="fr-FR" sz="1400" dirty="0"/>
                <a:t>)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857243" y="2852935"/>
              <a:ext cx="2124770" cy="10259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Selection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1400" dirty="0"/>
                <a:t>(calls for </a:t>
              </a:r>
              <a:r>
                <a:rPr lang="fr-FR" sz="1400" dirty="0" err="1"/>
                <a:t>proposals</a:t>
              </a:r>
              <a:r>
                <a:rPr lang="fr-FR" sz="1400" dirty="0"/>
                <a:t>,</a:t>
              </a:r>
            </a:p>
            <a:p>
              <a:pPr algn="ctr"/>
              <a:r>
                <a:rPr lang="fr-FR" sz="1400" dirty="0"/>
                <a:t> </a:t>
              </a:r>
              <a:r>
                <a:rPr lang="fr-FR" sz="1400" dirty="0" err="1"/>
                <a:t>evaluation</a:t>
              </a:r>
              <a:r>
                <a:rPr lang="fr-FR" sz="1400" dirty="0"/>
                <a:t>)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469339" y="4653754"/>
              <a:ext cx="3274828" cy="10259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</a:rPr>
                <a:t>Project </a:t>
              </a:r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implementation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1400" dirty="0"/>
                <a:t>(</a:t>
              </a:r>
              <a:r>
                <a:rPr lang="fr-FR" sz="1400" dirty="0" err="1"/>
                <a:t>funding</a:t>
              </a:r>
              <a:r>
                <a:rPr lang="fr-FR" sz="1400" dirty="0"/>
                <a:t> </a:t>
              </a:r>
              <a:r>
                <a:rPr lang="fr-FR" sz="1400" dirty="0" err="1"/>
                <a:t>contracts</a:t>
              </a:r>
              <a:r>
                <a:rPr lang="fr-FR" sz="1400" dirty="0"/>
                <a:t>, </a:t>
              </a:r>
            </a:p>
            <a:p>
              <a:pPr algn="ctr"/>
              <a:r>
                <a:rPr lang="fr-FR" sz="1400" dirty="0" err="1"/>
                <a:t>project</a:t>
              </a:r>
              <a:r>
                <a:rPr lang="fr-FR" sz="1400" dirty="0"/>
                <a:t> monitoring)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514123" y="3060504"/>
              <a:ext cx="118237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000" b="1" dirty="0">
                  <a:solidFill>
                    <a:schemeClr val="accent2">
                      <a:lumMod val="75000"/>
                    </a:schemeClr>
                  </a:solidFill>
                </a:rPr>
                <a:t>ANR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041285" y="2765072"/>
              <a:ext cx="2392466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</a:rPr>
                <a:t>Ex-post </a:t>
              </a:r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</a:rPr>
                <a:t>evaluation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1400" dirty="0"/>
                <a:t>(outputs, </a:t>
              </a:r>
              <a:r>
                <a:rPr lang="fr-FR" sz="1400" dirty="0" err="1"/>
                <a:t>outcomes</a:t>
              </a:r>
              <a:endParaRPr lang="fr-FR" sz="1400" dirty="0"/>
            </a:p>
            <a:p>
              <a:pPr algn="ctr"/>
              <a:r>
                <a:rPr lang="fr-FR" sz="1400" dirty="0"/>
                <a:t>impact)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7655222" y="2688610"/>
              <a:ext cx="96703" cy="3251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7140386" y="4553695"/>
              <a:ext cx="246326" cy="265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 flipV="1">
              <a:off x="4373890" y="3782904"/>
              <a:ext cx="146247" cy="3861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4642610" y="2146048"/>
              <a:ext cx="311765" cy="3429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94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999" y="294516"/>
            <a:ext cx="8448675" cy="656699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ANR in </a:t>
            </a:r>
            <a:r>
              <a:rPr lang="fr-FR" sz="3200" dirty="0" err="1"/>
              <a:t>its</a:t>
            </a:r>
            <a:r>
              <a:rPr lang="fr-FR" sz="3200" dirty="0"/>
              <a:t> national </a:t>
            </a:r>
            <a:r>
              <a:rPr lang="fr-FR" sz="3200" dirty="0" err="1"/>
              <a:t>institutional</a:t>
            </a:r>
            <a:r>
              <a:rPr lang="fr-FR" sz="3200" dirty="0"/>
              <a:t> environnement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2" y="1395747"/>
            <a:ext cx="7154698" cy="489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44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ANR 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</a:t>
            </a:r>
            <a:r>
              <a:rPr lang="fr-FR" dirty="0" err="1"/>
              <a:t>ecosystem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7BF51B-0DC9-4D17-8B67-068C7741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7" y="1248671"/>
            <a:ext cx="7017746" cy="4742531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8765AD4-B213-45C7-A7AA-8306FF34BC5C}"/>
              </a:ext>
            </a:extLst>
          </p:cNvPr>
          <p:cNvCxnSpPr/>
          <p:nvPr/>
        </p:nvCxnSpPr>
        <p:spPr>
          <a:xfrm>
            <a:off x="3581400" y="1251452"/>
            <a:ext cx="914400" cy="967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C166DAA-9537-425D-ACCD-A6B0A9C1E518}"/>
              </a:ext>
            </a:extLst>
          </p:cNvPr>
          <p:cNvCxnSpPr>
            <a:cxnSpLocks/>
          </p:cNvCxnSpPr>
          <p:nvPr/>
        </p:nvCxnSpPr>
        <p:spPr>
          <a:xfrm flipH="1">
            <a:off x="7260116" y="3486508"/>
            <a:ext cx="859316" cy="1069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7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ANR and other funding sources</a:t>
            </a: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1066801" y="1306407"/>
            <a:ext cx="1" cy="4519309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1066800" y="5843284"/>
            <a:ext cx="7200899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81000" y="1228160"/>
            <a:ext cx="1933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Funding range </a:t>
            </a:r>
          </a:p>
          <a:p>
            <a:r>
              <a:rPr lang="en-GB" sz="1200" i="1" dirty="0"/>
              <a:t>(whole project duration)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04872" y="5852288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Basic </a:t>
            </a:r>
          </a:p>
          <a:p>
            <a:r>
              <a:rPr lang="en-GB" sz="1200" b="1" dirty="0"/>
              <a:t>Research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30817" y="5843284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Industrial Exploratory Research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64537" y="5865040"/>
            <a:ext cx="137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Innovation</a:t>
            </a:r>
          </a:p>
          <a:p>
            <a:r>
              <a:rPr lang="en-GB" sz="1200" b="1" dirty="0"/>
              <a:t>Development</a:t>
            </a:r>
          </a:p>
        </p:txBody>
      </p:sp>
      <p:sp>
        <p:nvSpPr>
          <p:cNvPr id="12" name="Ellipse 11"/>
          <p:cNvSpPr/>
          <p:nvPr/>
        </p:nvSpPr>
        <p:spPr>
          <a:xfrm>
            <a:off x="2870201" y="1784301"/>
            <a:ext cx="5181599" cy="1659284"/>
          </a:xfrm>
          <a:prstGeom prst="ellipse">
            <a:avLst/>
          </a:prstGeom>
          <a:solidFill>
            <a:srgbClr val="FFFF00"/>
          </a:solidFill>
          <a:ln w="190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Horizon 2020</a:t>
            </a:r>
          </a:p>
        </p:txBody>
      </p:sp>
      <p:sp>
        <p:nvSpPr>
          <p:cNvPr id="14" name="Ellipse 13"/>
          <p:cNvSpPr/>
          <p:nvPr/>
        </p:nvSpPr>
        <p:spPr>
          <a:xfrm>
            <a:off x="5895975" y="4438351"/>
            <a:ext cx="2047875" cy="126175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BPI France</a:t>
            </a:r>
          </a:p>
        </p:txBody>
      </p:sp>
      <p:sp>
        <p:nvSpPr>
          <p:cNvPr id="15" name="Ellipse 14"/>
          <p:cNvSpPr/>
          <p:nvPr/>
        </p:nvSpPr>
        <p:spPr>
          <a:xfrm>
            <a:off x="1314450" y="3905249"/>
            <a:ext cx="4581525" cy="178414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ANR</a:t>
            </a:r>
          </a:p>
        </p:txBody>
      </p:sp>
      <p:sp>
        <p:nvSpPr>
          <p:cNvPr id="16" name="Ellipse 15"/>
          <p:cNvSpPr/>
          <p:nvPr/>
        </p:nvSpPr>
        <p:spPr>
          <a:xfrm>
            <a:off x="1314450" y="2711202"/>
            <a:ext cx="1638298" cy="1562247"/>
          </a:xfrm>
          <a:prstGeom prst="ellipse">
            <a:avLst/>
          </a:prstGeom>
          <a:solidFill>
            <a:srgbClr val="FFC000"/>
          </a:solidFill>
          <a:ln w="190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ERC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6277" y="1784301"/>
            <a:ext cx="781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€10 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6275" y="3901974"/>
            <a:ext cx="781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€1 M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76276" y="5517939"/>
            <a:ext cx="781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€0.1 M</a:t>
            </a:r>
          </a:p>
        </p:txBody>
      </p:sp>
    </p:spTree>
    <p:extLst>
      <p:ext uri="{BB962C8B-B14F-4D97-AF65-F5344CB8AC3E}">
        <p14:creationId xmlns:p14="http://schemas.microsoft.com/office/powerpoint/2010/main" val="293885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</a:t>
            </a:r>
            <a:r>
              <a:rPr lang="fr-FR" dirty="0" err="1"/>
              <a:t>commitments</a:t>
            </a:r>
            <a:r>
              <a:rPr lang="fr-FR" dirty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1936376"/>
            <a:ext cx="65343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To </a:t>
            </a:r>
            <a:r>
              <a:rPr lang="fr-FR" sz="2400" dirty="0" err="1"/>
              <a:t>act</a:t>
            </a:r>
            <a:r>
              <a:rPr lang="fr-FR" sz="2400" dirty="0"/>
              <a:t> in the service of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To </a:t>
            </a:r>
            <a:r>
              <a:rPr lang="fr-FR" sz="2400" dirty="0" err="1"/>
              <a:t>guarantee</a:t>
            </a:r>
            <a:r>
              <a:rPr lang="fr-FR" sz="2400" dirty="0"/>
              <a:t> the </a:t>
            </a:r>
            <a:r>
              <a:rPr lang="fr-FR" sz="2400" dirty="0" err="1"/>
              <a:t>quality</a:t>
            </a:r>
            <a:r>
              <a:rPr lang="fr-FR" sz="2400" dirty="0"/>
              <a:t>, </a:t>
            </a:r>
            <a:r>
              <a:rPr lang="fr-FR" sz="2400" dirty="0" err="1"/>
              <a:t>efficiency</a:t>
            </a:r>
            <a:r>
              <a:rPr lang="fr-FR" sz="2400" dirty="0"/>
              <a:t> and </a:t>
            </a:r>
            <a:r>
              <a:rPr lang="fr-FR" sz="2400" dirty="0" err="1"/>
              <a:t>transparency</a:t>
            </a:r>
            <a:r>
              <a:rPr lang="fr-FR" sz="2400" dirty="0"/>
              <a:t> of </a:t>
            </a:r>
            <a:r>
              <a:rPr lang="fr-FR" sz="2400" dirty="0" err="1"/>
              <a:t>our</a:t>
            </a:r>
            <a:r>
              <a:rPr lang="fr-FR" sz="2400" dirty="0"/>
              <a:t> </a:t>
            </a:r>
            <a:r>
              <a:rPr lang="fr-FR" sz="2400" dirty="0" err="1"/>
              <a:t>processes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To </a:t>
            </a:r>
            <a:r>
              <a:rPr lang="fr-FR" sz="2400" dirty="0" err="1"/>
              <a:t>contribute</a:t>
            </a:r>
            <a:r>
              <a:rPr lang="fr-FR" sz="2400" dirty="0"/>
              <a:t> to the </a:t>
            </a:r>
            <a:r>
              <a:rPr lang="fr-FR" sz="2400" dirty="0" err="1"/>
              <a:t>evolution</a:t>
            </a:r>
            <a:r>
              <a:rPr lang="fr-FR" sz="2400" dirty="0"/>
              <a:t> of science culture</a:t>
            </a:r>
          </a:p>
        </p:txBody>
      </p:sp>
    </p:spTree>
    <p:extLst>
      <p:ext uri="{BB962C8B-B14F-4D97-AF65-F5344CB8AC3E}">
        <p14:creationId xmlns:p14="http://schemas.microsoft.com/office/powerpoint/2010/main" val="44882584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AN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8062</TotalTime>
  <Words>1557</Words>
  <Application>Microsoft Office PowerPoint</Application>
  <PresentationFormat>On-screen Show (4:3)</PresentationFormat>
  <Paragraphs>210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45 Helvetica Light</vt:lpstr>
      <vt:lpstr>Arial</vt:lpstr>
      <vt:lpstr>Calibri</vt:lpstr>
      <vt:lpstr>Symbol</vt:lpstr>
      <vt:lpstr>Trebuchet MS</vt:lpstr>
      <vt:lpstr>Wingdings</vt:lpstr>
      <vt:lpstr>1_Thème ANR</vt:lpstr>
      <vt:lpstr>ANR &amp; the European Research Framework Programmes</vt:lpstr>
      <vt:lpstr>I / Who we are</vt:lpstr>
      <vt:lpstr>ANR – A project funding agency</vt:lpstr>
      <vt:lpstr>A wide remit</vt:lpstr>
      <vt:lpstr>Our action cycle</vt:lpstr>
      <vt:lpstr>ANR in its national institutional environnement</vt:lpstr>
      <vt:lpstr>ANR in its extended ecosystem</vt:lpstr>
      <vt:lpstr>ANR and other funding sources</vt:lpstr>
      <vt:lpstr>Our commitments…</vt:lpstr>
      <vt:lpstr>…and their enactments</vt:lpstr>
      <vt:lpstr>Key figures 2020</vt:lpstr>
      <vt:lpstr>II / International activity</vt:lpstr>
      <vt:lpstr>Participation in policy fora</vt:lpstr>
      <vt:lpstr>A diversified portfolio of internationally oriented funding schemes </vt:lpstr>
      <vt:lpstr>1/ Transnational calls for proposals</vt:lpstr>
      <vt:lpstr>A strong commitment to building the ERA</vt:lpstr>
      <vt:lpstr>ANR’s main partner countries</vt:lpstr>
      <vt:lpstr>Share of transnational cofunded projects 2006-2020 </vt:lpstr>
      <vt:lpstr>PowerPoint Presentation</vt:lpstr>
      <vt:lpstr>Our priorities</vt:lpstr>
      <vt:lpstr>Horizon Europe : towards the « Partnerships » </vt:lpstr>
      <vt:lpstr>PowerPoint Presentation</vt:lpstr>
      <vt:lpstr>PowerPoint Presentation</vt:lpstr>
      <vt:lpstr>2 / Schemes directed at improving French participation in European programmes</vt:lpstr>
      <vt:lpstr>Establishing European or International Scientific Networks (MRSEI) </vt:lpstr>
      <vt:lpstr>Springboard-ERC</vt:lpstr>
      <vt:lpstr>Access-ERC</vt:lpstr>
      <vt:lpstr>III/ Focus on French-Lithuanian cooperation through ANR funding</vt:lpstr>
      <vt:lpstr>Example of cofunded project</vt:lpstr>
      <vt:lpstr>Thank you for your attention  https://anr.fr  pierre-olivier.pin@anr.fr</vt:lpstr>
    </vt:vector>
  </TitlesOfParts>
  <Company>Zebra communication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PIN Pierre-Olivier</dc:creator>
  <cp:lastModifiedBy>Sigita Bagdonienė | Lietuvos mokslo taryba</cp:lastModifiedBy>
  <cp:revision>456</cp:revision>
  <cp:lastPrinted>2015-11-10T09:53:06Z</cp:lastPrinted>
  <dcterms:created xsi:type="dcterms:W3CDTF">2014-11-18T08:16:24Z</dcterms:created>
  <dcterms:modified xsi:type="dcterms:W3CDTF">2021-10-20T10:09:47Z</dcterms:modified>
</cp:coreProperties>
</file>